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56" r:id="rId5"/>
    <p:sldId id="263" r:id="rId6"/>
    <p:sldId id="264" r:id="rId7"/>
    <p:sldId id="265" r:id="rId8"/>
    <p:sldId id="266" r:id="rId9"/>
    <p:sldId id="313" r:id="rId10"/>
    <p:sldId id="315" r:id="rId11"/>
    <p:sldId id="314" r:id="rId12"/>
    <p:sldId id="316" r:id="rId13"/>
    <p:sldId id="317" r:id="rId14"/>
    <p:sldId id="267" r:id="rId15"/>
    <p:sldId id="268" r:id="rId16"/>
    <p:sldId id="269" r:id="rId17"/>
    <p:sldId id="270" r:id="rId18"/>
    <p:sldId id="324" r:id="rId19"/>
    <p:sldId id="318" r:id="rId20"/>
    <p:sldId id="319" r:id="rId21"/>
    <p:sldId id="325" r:id="rId22"/>
    <p:sldId id="320" r:id="rId23"/>
    <p:sldId id="323" r:id="rId24"/>
    <p:sldId id="321" r:id="rId25"/>
    <p:sldId id="322" r:id="rId26"/>
    <p:sldId id="271" r:id="rId27"/>
    <p:sldId id="326" r:id="rId28"/>
    <p:sldId id="272" r:id="rId29"/>
    <p:sldId id="327" r:id="rId30"/>
    <p:sldId id="328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6" r:id="rId41"/>
    <p:sldId id="285" r:id="rId42"/>
    <p:sldId id="284" r:id="rId43"/>
    <p:sldId id="329" r:id="rId44"/>
    <p:sldId id="330" r:id="rId45"/>
    <p:sldId id="331" r:id="rId46"/>
    <p:sldId id="333" r:id="rId47"/>
    <p:sldId id="335" r:id="rId48"/>
    <p:sldId id="334" r:id="rId49"/>
    <p:sldId id="282" r:id="rId50"/>
    <p:sldId id="283" r:id="rId51"/>
    <p:sldId id="300" r:id="rId52"/>
    <p:sldId id="301" r:id="rId53"/>
    <p:sldId id="312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261" r:id="rId6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50021"/>
    <a:srgbClr val="FF0066"/>
    <a:srgbClr val="FF00FF"/>
    <a:srgbClr val="660066"/>
    <a:srgbClr val="008000"/>
    <a:srgbClr val="8E0000"/>
    <a:srgbClr val="FFFFDD"/>
    <a:srgbClr val="741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701" autoAdjust="0"/>
  </p:normalViewPr>
  <p:slideViewPr>
    <p:cSldViewPr snapToGrid="0" showGuides="1">
      <p:cViewPr varScale="1">
        <p:scale>
          <a:sx n="106" d="100"/>
          <a:sy n="106" d="100"/>
        </p:scale>
        <p:origin x="8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09.11.2023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09.11.2023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09.11.2023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09.11.2023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09.11.2023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09.11.2023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09.11.2023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09.11.2023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checkege.rustest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771776" y="1438275"/>
            <a:ext cx="4019550" cy="2800350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dirty="0" smtClean="0"/>
              <a:t>Итоговое Сочинение (изложение)</a:t>
            </a:r>
            <a:br>
              <a:rPr lang="ru-RU" dirty="0" smtClean="0"/>
            </a:br>
            <a:r>
              <a:rPr lang="ru-RU" dirty="0" smtClean="0"/>
              <a:t>2023-2024</a:t>
            </a:r>
            <a:br>
              <a:rPr lang="ru-RU" dirty="0" smtClean="0"/>
            </a:br>
            <a:r>
              <a:rPr lang="ru-RU" cap="none" dirty="0" smtClean="0"/>
              <a:t>учебный год</a:t>
            </a:r>
            <a:endParaRPr lang="ru-RU" cap="none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4600" y="4492734"/>
            <a:ext cx="4391025" cy="955565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400" b="1" dirty="0" smtClean="0">
                <a:latin typeface="Comic Sans MS" pitchFamily="66" charset="0"/>
              </a:rPr>
              <a:t>Для участников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Продолжительность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выполнения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итогового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сочинения (изложения) </a:t>
            </a:r>
          </a:p>
        </p:txBody>
      </p:sp>
      <p:pic>
        <p:nvPicPr>
          <p:cNvPr id="4098" name="Picture 2" descr="D:\ППОИ\ППОИ 2019-2020\ГИА-11\Сочинение 2020\01-8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1581" y="1528389"/>
            <a:ext cx="1623358" cy="50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7999" y="1973614"/>
            <a:ext cx="79382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продолжительность написания итогового сочинения (изложения)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включается время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выделенное на подготовительные мероприятия (инструктаж участников итогового сочинения (изложения), заполнение ими регистрационных полей и др.) </a:t>
            </a:r>
          </a:p>
        </p:txBody>
      </p:sp>
    </p:spTree>
    <p:extLst>
      <p:ext uri="{BB962C8B-B14F-4D97-AF65-F5344CB8AC3E}">
        <p14:creationId xmlns:p14="http://schemas.microsoft.com/office/powerpoint/2010/main" val="34010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180" t="15956" r="18853" b="6666"/>
          <a:stretch/>
        </p:blipFill>
        <p:spPr>
          <a:xfrm>
            <a:off x="6070529" y="2924286"/>
            <a:ext cx="4914652" cy="345195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62487"/>
          </a:xfrm>
        </p:spPr>
        <p:txBody>
          <a:bodyPr/>
          <a:lstStyle/>
          <a:p>
            <a:r>
              <a:rPr lang="ru-RU" b="1" dirty="0" smtClean="0"/>
              <a:t>Подача заявления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27224" y="1416772"/>
            <a:ext cx="9982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</a:rPr>
              <a:t>Для участия в итоговом сочинении (изложении) участники подают </a:t>
            </a:r>
            <a:r>
              <a:rPr lang="ru-RU" sz="2800" b="1" dirty="0">
                <a:latin typeface="Times New Roman" pitchFamily="18" charset="0"/>
              </a:rPr>
              <a:t>заявление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не </a:t>
            </a:r>
            <a:r>
              <a:rPr lang="ru-RU" sz="2800" b="1" dirty="0">
                <a:latin typeface="Times New Roman" pitchFamily="18" charset="0"/>
              </a:rPr>
              <a:t>позднее чем за две недели</a:t>
            </a:r>
            <a:r>
              <a:rPr lang="ru-RU" sz="2800" dirty="0">
                <a:latin typeface="Times New Roman" pitchFamily="18" charset="0"/>
              </a:rPr>
              <a:t> до начала проведения итогового сочинения (изложения).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82588" y="5647765"/>
            <a:ext cx="3778623" cy="461665"/>
          </a:xfrm>
          <a:prstGeom prst="rect">
            <a:avLst/>
          </a:prstGeom>
          <a:solidFill>
            <a:srgbClr val="FFFFDD">
              <a:alpha val="80000"/>
            </a:srgbClr>
          </a:solidFill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E0000"/>
                </a:solidFill>
              </a:rPr>
              <a:t>Заявление</a:t>
            </a:r>
            <a:endParaRPr lang="ru-RU" sz="2400" b="1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44732"/>
          </a:xfrm>
        </p:spPr>
        <p:txBody>
          <a:bodyPr/>
          <a:lstStyle/>
          <a:p>
            <a:r>
              <a:rPr lang="ru-RU" b="1" dirty="0"/>
              <a:t>Подача заявления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0270" y="1584718"/>
            <a:ext cx="84985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2400" b="1" dirty="0">
                <a:latin typeface="Times New Roman" pitchFamily="18" charset="0"/>
              </a:rPr>
              <a:t>Обучающиеся с ОВЗ</a:t>
            </a:r>
            <a:r>
              <a:rPr lang="ru-RU" sz="2400" dirty="0">
                <a:latin typeface="Times New Roman" pitchFamily="18" charset="0"/>
              </a:rPr>
              <a:t> при подаче заявления на написание итогового сочинения (изложения) предъявляют </a:t>
            </a:r>
            <a:r>
              <a:rPr lang="ru-RU" sz="2400" b="1" dirty="0" smtClean="0">
                <a:latin typeface="Times New Roman" pitchFamily="18" charset="0"/>
              </a:rPr>
              <a:t>копию </a:t>
            </a:r>
            <a:r>
              <a:rPr lang="ru-RU" sz="2400" b="1" dirty="0">
                <a:latin typeface="Times New Roman" pitchFamily="18" charset="0"/>
              </a:rPr>
              <a:t>рекомендаций психолого-медико-педагогической </a:t>
            </a:r>
            <a:r>
              <a:rPr lang="ru-RU" sz="2400" b="1" dirty="0" smtClean="0">
                <a:latin typeface="Times New Roman" pitchFamily="18" charset="0"/>
              </a:rPr>
              <a:t>комиссии (ПМПК)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lvl="1" algn="just"/>
            <a:endParaRPr lang="ru-RU" sz="2400" b="1" dirty="0" smtClean="0">
              <a:latin typeface="Times New Roman" pitchFamily="18" charset="0"/>
            </a:endParaRPr>
          </a:p>
          <a:p>
            <a:pPr lvl="1" algn="just"/>
            <a:endParaRPr lang="ru-RU" sz="2400" b="1" dirty="0" smtClean="0">
              <a:latin typeface="Times New Roman" pitchFamily="18" charset="0"/>
            </a:endParaRPr>
          </a:p>
          <a:p>
            <a:pPr lvl="1" algn="just"/>
            <a:r>
              <a:rPr lang="ru-RU" sz="2400" b="1" dirty="0" smtClean="0">
                <a:latin typeface="Times New Roman" pitchFamily="18" charset="0"/>
              </a:rPr>
              <a:t>Обучающиеся </a:t>
            </a:r>
            <a:r>
              <a:rPr lang="ru-RU" sz="2400" b="1" dirty="0">
                <a:latin typeface="Times New Roman" pitchFamily="18" charset="0"/>
              </a:rPr>
              <a:t>дети-инвалиды и инвалиды</a:t>
            </a:r>
            <a:r>
              <a:rPr lang="ru-RU" sz="2400" dirty="0">
                <a:latin typeface="Times New Roman" pitchFamily="18" charset="0"/>
              </a:rPr>
              <a:t> - </a:t>
            </a:r>
            <a:r>
              <a:rPr lang="ru-RU" sz="2400" b="1" dirty="0">
                <a:latin typeface="Times New Roman" pitchFamily="18" charset="0"/>
              </a:rPr>
              <a:t>оригинал или заверенную в установленном порядке копию справки</a:t>
            </a:r>
            <a:r>
              <a:rPr lang="ru-RU" sz="2400" dirty="0">
                <a:latin typeface="Times New Roman" pitchFamily="18" charset="0"/>
              </a:rPr>
              <a:t>, подтверждающей факт установления инвалидности, выданной федеральным государственным учреждением медико-социальной экспертизы. </a:t>
            </a:r>
          </a:p>
        </p:txBody>
      </p:sp>
      <p:pic>
        <p:nvPicPr>
          <p:cNvPr id="2050" name="Picture 2" descr="D:\ППОИ\ППОИ 2019-2020\ГИА-11\Сочинение 2020\01-7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837330" y="1653988"/>
            <a:ext cx="2789771" cy="42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512" y="1056991"/>
            <a:ext cx="3303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2023-2024 учебный год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2990" y="380246"/>
            <a:ext cx="68625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каждый комплект тем итогового сочинения будут включены по две темы из каждого раздела банка: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«</a:t>
            </a:r>
            <a:r>
              <a:rPr lang="ru-RU" sz="2000" dirty="0"/>
              <a:t>Духовно-нравственные ориентиры в жизни человека».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«</a:t>
            </a:r>
            <a:r>
              <a:rPr lang="ru-RU" sz="2000" dirty="0"/>
              <a:t>Духовно-нравственные ориентиры в жизни человека».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«</a:t>
            </a:r>
            <a:r>
              <a:rPr lang="ru-RU" sz="2000" dirty="0"/>
              <a:t>Семья, общество, Отечество в жизни человека».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/>
              <a:t>«Семья, общество, Отечество в жизни человека».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«</a:t>
            </a:r>
            <a:r>
              <a:rPr lang="ru-RU" sz="2000" dirty="0"/>
              <a:t>Природа и культура в жизни человека</a:t>
            </a:r>
            <a:r>
              <a:rPr lang="ru-RU" sz="2000" dirty="0" smtClean="0"/>
              <a:t>».</a:t>
            </a:r>
          </a:p>
          <a:p>
            <a:pPr marL="342900" indent="-342900">
              <a:buFontTx/>
              <a:buAutoNum type="arabicPeriod"/>
            </a:pPr>
            <a:r>
              <a:rPr lang="ru-RU" sz="2000" dirty="0"/>
              <a:t>«Природа и культура в жизни человека».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31256" y="3639493"/>
            <a:ext cx="588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Пример комплекта тем итогового сочинения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008825"/>
            <a:ext cx="6605870" cy="232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51112" y="1519517"/>
            <a:ext cx="4677335" cy="130436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вход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итогового сочинения (изложения) в образовательную организацию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66382" y="1707776"/>
            <a:ext cx="4620906" cy="8239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сочинения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(изложения)</a:t>
            </a:r>
            <a:endParaRPr lang="ru-RU" sz="2800" b="0" dirty="0"/>
          </a:p>
        </p:txBody>
      </p:sp>
      <p:pic>
        <p:nvPicPr>
          <p:cNvPr id="6146" name="Picture 2" descr="C:\Users\soldatova_sa\Desktop\lis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241" y="3106269"/>
            <a:ext cx="4754099" cy="31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ППОИ\ППОИ 2019-2020\ГИА-11\Сочинение 2020\clock-146563_128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6382" y="2675963"/>
            <a:ext cx="4575360" cy="228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18412" y="1694329"/>
            <a:ext cx="0" cy="457896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4"/>
          <p:cNvSpPr txBox="1">
            <a:spLocks/>
          </p:cNvSpPr>
          <p:nvPr/>
        </p:nvSpPr>
        <p:spPr>
          <a:xfrm>
            <a:off x="6494326" y="4963940"/>
            <a:ext cx="4919472" cy="52245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0" dirty="0" smtClean="0"/>
              <a:t>по местному времени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04899" y="1600200"/>
            <a:ext cx="10109947" cy="13581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Во время </a:t>
            </a:r>
            <a:r>
              <a:rPr lang="ru-RU" sz="2800" dirty="0" smtClean="0"/>
              <a:t>сочинения (</a:t>
            </a:r>
            <a:r>
              <a:rPr lang="ru-RU" sz="2800" dirty="0"/>
              <a:t>изложения) в учебном кабинете присутствуют не менее </a:t>
            </a:r>
            <a:r>
              <a:rPr lang="ru-RU" sz="2800" b="1" dirty="0"/>
              <a:t>двух</a:t>
            </a:r>
            <a:r>
              <a:rPr lang="ru-RU" sz="2800" dirty="0"/>
              <a:t> организаторов в аудитории.</a:t>
            </a:r>
          </a:p>
        </p:txBody>
      </p:sp>
      <p:pic>
        <p:nvPicPr>
          <p:cNvPr id="7171" name="Picture 3" descr="D:\ППОИ\ППОИ 2019-2020\ГИА-11\Сочинение 2020\119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20243" y="2425317"/>
            <a:ext cx="2036451" cy="40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ППОИ\ППОИ 2019-2020\ГИА-11\Сочинение 2020\vhcite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546" y="2796988"/>
            <a:ext cx="4245066" cy="33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64206" y="1694330"/>
            <a:ext cx="6223747" cy="45720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участник итогового сочинения (изложения)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опоздал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он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допускается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написанию итогового сочинения (изложения), при этом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время окончания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написания итогового сочинения (изложения)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продлевается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Повторный общий инструктаж для опоздавших участников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8195" name="Picture 3" descr="D:\ППОИ\ППОИ 2019-2020\ГИА-11\Сочинение 2020\1408961000_1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34473" y="2547658"/>
            <a:ext cx="2716307" cy="38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ППОИ\ППОИ 2019-2020\ГИА-11\Сочинение 2020\clock-pictures-132075-593572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195" y="1586752"/>
            <a:ext cx="2019468" cy="20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40639" y="1492624"/>
            <a:ext cx="8659907" cy="2823882"/>
          </a:xfrm>
        </p:spPr>
        <p:txBody>
          <a:bodyPr/>
          <a:lstStyle/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До начала итогового сочинения (изложения) члены комиссии ОО  по проведению итогового сочинения (изложения) 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проводят инструктаж участников итогового сочинения (изложения)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участникам: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Times New Roman" pitchFamily="18" charset="0"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бланки регистрации,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бланки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записи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2" algn="just">
              <a:buFont typeface="Times New Roman" pitchFamily="18" charset="0"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черновики, </a:t>
            </a:r>
          </a:p>
          <a:p>
            <a:pPr lvl="2" algn="just">
              <a:buFont typeface="Times New Roman" pitchFamily="18" charset="0"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инструкции для участников итогового сочинения (изложения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Times New Roman" pitchFamily="18" charset="0"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бланки записи (выдаются участнику по запросу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ru-RU" sz="1800" u="sng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ru-RU" sz="18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56" y="3000065"/>
            <a:ext cx="1759737" cy="2390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953" y="3443345"/>
            <a:ext cx="1627095" cy="2337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2000" y="3753052"/>
            <a:ext cx="1627095" cy="2337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235824" y="4316505"/>
            <a:ext cx="1546411" cy="2243387"/>
            <a:chOff x="4235824" y="4316505"/>
            <a:chExt cx="1546411" cy="22433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235824" y="4316505"/>
              <a:ext cx="1546411" cy="2243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ru-RU" dirty="0" smtClean="0">
                  <a:solidFill>
                    <a:schemeClr val="tx1"/>
                  </a:solidFill>
                </a:rPr>
                <a:t>черновик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35824" y="4316505"/>
              <a:ext cx="430306" cy="8137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bIns="0" rtlCol="0" anchor="t" anchorCtr="0"/>
            <a:lstStyle/>
            <a:p>
              <a:pPr algn="r"/>
              <a:r>
                <a:rPr lang="ru-RU" sz="1600" b="1" dirty="0" smtClean="0">
                  <a:solidFill>
                    <a:schemeClr val="tx1"/>
                  </a:solidFill>
                </a:rPr>
                <a:t>штамп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50977" y="4477870"/>
            <a:ext cx="1546411" cy="2243387"/>
            <a:chOff x="4235824" y="4316505"/>
            <a:chExt cx="1546411" cy="224338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5824" y="4316505"/>
              <a:ext cx="1546411" cy="2243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ru-RU" dirty="0" smtClean="0">
                  <a:solidFill>
                    <a:schemeClr val="tx1"/>
                  </a:solidFill>
                </a:rPr>
                <a:t>черновик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35824" y="4316505"/>
              <a:ext cx="430306" cy="8137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bIns="0" rtlCol="0" anchor="t" anchorCtr="0"/>
            <a:lstStyle/>
            <a:p>
              <a:pPr algn="r"/>
              <a:r>
                <a:rPr lang="ru-RU" sz="1600" b="1" dirty="0" smtClean="0">
                  <a:solidFill>
                    <a:schemeClr val="tx1"/>
                  </a:solidFill>
                </a:rPr>
                <a:t>штамп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9484" y="4342026"/>
            <a:ext cx="1661445" cy="233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 descr="C:\Users\soldatova_sa\Desktop\бланк0004.t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6317" y="3753053"/>
            <a:ext cx="1842859" cy="29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8231851">
            <a:off x="9963452" y="5136960"/>
            <a:ext cx="242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необходимости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8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52283" y="1492624"/>
            <a:ext cx="9520517" cy="77992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до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начала итогового сочинения (изложения)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организаторы в аудитории выдают: 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92623" y="2381003"/>
            <a:ext cx="423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участникам сочинения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6976" y="2367555"/>
            <a:ext cx="392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участникам изложения</a:t>
            </a:r>
            <a:endParaRPr lang="ru-RU" sz="2400" b="1" dirty="0"/>
          </a:p>
        </p:txBody>
      </p:sp>
      <p:cxnSp>
        <p:nvCxnSpPr>
          <p:cNvPr id="15" name="Прямая соединительная линия 14"/>
          <p:cNvCxnSpPr>
            <a:stCxn id="7" idx="2"/>
          </p:cNvCxnSpPr>
          <p:nvPr/>
        </p:nvCxnSpPr>
        <p:spPr>
          <a:xfrm flipH="1">
            <a:off x="6199094" y="2272553"/>
            <a:ext cx="13448" cy="420892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D:\ППОИ\ППОИ 2019-2020\ГИА-11\Сочинение 2020\b1f97891028bd17e7f8f5204b8811ba4--book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023" y="3071938"/>
            <a:ext cx="2178716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ППОИ\ППОИ 2019-2020\ГИА-11\Сочинение 2020\100519536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653" y="3071939"/>
            <a:ext cx="2195331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ППОИ\ППОИ 2019-2020\ГИА-11\Сочинение 2020\102158208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1225" y="3071939"/>
            <a:ext cx="217341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97909" y="1531191"/>
            <a:ext cx="7367867" cy="41972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Инструктаж состоит из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частей: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sz="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1-ая часть до 10.00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местному времени</a:t>
            </a: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2-ая  часть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начинается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ранее 10.00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местному времени</a:t>
            </a:r>
          </a:p>
        </p:txBody>
      </p:sp>
      <p:pic>
        <p:nvPicPr>
          <p:cNvPr id="12290" name="Picture 2" descr="D:\ППОИ\ППОИ 2019-2020\ГИА-11\Сочинение 2020\046442c342d9927465e14de0c36fc60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213" y="3264292"/>
            <a:ext cx="6395664" cy="33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Место проведения </a:t>
            </a:r>
            <a:endParaRPr lang="ru-RU" sz="40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95375" y="1457325"/>
            <a:ext cx="9982199" cy="2403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Итоговое сочинение (изложение) проводится в </a:t>
            </a:r>
            <a:r>
              <a:rPr lang="ru-RU" sz="2800" b="1" dirty="0" smtClean="0"/>
              <a:t>образовательных организациях</a:t>
            </a:r>
            <a:r>
              <a:rPr lang="ru-RU" sz="2800" dirty="0" smtClean="0"/>
              <a:t>, реализующих образовательные программы среднего общего образования</a:t>
            </a:r>
          </a:p>
        </p:txBody>
      </p:sp>
      <p:pic>
        <p:nvPicPr>
          <p:cNvPr id="3075" name="Picture 3" descr="D:\ППОИ\ППОИ 2019-2020\ГИА-11\Сочинение 2020\ptGo1Wmvvu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599" y="2989173"/>
            <a:ext cx="6455391" cy="355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62742" y="2759225"/>
            <a:ext cx="9506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местному времени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организатор в аудитории принимает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 руководителя темы сочинения (тексты для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итогового изложения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14338" name="Picture 2" descr="D:\ППОИ\ППОИ 2019-2020\ГИА-11\Сочинение 2020\12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85" y="1437368"/>
            <a:ext cx="2611325" cy="13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508033"/>
            <a:ext cx="7098926" cy="4516249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1-ая часть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инструктажа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включает в себя информирование участников:</a:t>
            </a:r>
          </a:p>
          <a:p>
            <a:pPr marL="712788" indent="-187325" algn="just" eaLnBrk="1" hangingPunct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порядке проведения итогового сочинения (изложения), </a:t>
            </a:r>
          </a:p>
          <a:p>
            <a:pPr marL="712788" indent="-187325" algn="just" eaLnBrk="1" hangingPunct="1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случаях удаления с итогового сочинения (изложения),</a:t>
            </a:r>
          </a:p>
          <a:p>
            <a:pPr marL="712788" indent="-187325" algn="just" eaLnBrk="1" hangingPunct="1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продолжительности написания  итогового сочинения (изложения), </a:t>
            </a:r>
          </a:p>
          <a:p>
            <a:pPr marL="712788" indent="-187325" algn="just" eaLnBrk="1" hangingPunct="1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времени и месте ознакомления с результатами итогового сочинения (изложения), </a:t>
            </a:r>
          </a:p>
          <a:p>
            <a:pPr marL="712788" indent="-187325" algn="just" eaLnBrk="1" hangingPunct="1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том, что записи на черновиках не обрабатываются и не проверяются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 descr="D:\ППОИ\ППОИ 2019-2020\ГИА-11\Сочинение 2020\9772d3376b4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3126" y="1586754"/>
            <a:ext cx="2383428" cy="435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82857" y="5820229"/>
            <a:ext cx="409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 10:00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b="1" dirty="0"/>
          </a:p>
        </p:txBody>
      </p:sp>
      <p:pic>
        <p:nvPicPr>
          <p:cNvPr id="13314" name="Picture 2" descr="D:\ППОИ\ППОИ 2019-2020\ГИА-11\Сочинение 2020\apple-sitting-on-books-clipart-14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914" y="1905229"/>
            <a:ext cx="2275801" cy="27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863850" y="1458232"/>
            <a:ext cx="8362950" cy="48101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время 2-ой части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инструктажа организаторы в аудитории должны ознакомить участников итогового сочинения (изложения) с темами итогового сочинения (текстами итогового изложения);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указанию организаторов в аудитории участники заполняют:</a:t>
            </a:r>
          </a:p>
          <a:p>
            <a:pPr lvl="1" eaLnBrk="1" hangingPunct="1">
              <a:buFont typeface="Times New Roman" pitchFamily="18" charset="0"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регистрационные поля бланков, </a:t>
            </a:r>
          </a:p>
          <a:p>
            <a:pPr lvl="1" eaLnBrk="1" hangingPunct="1">
              <a:buFont typeface="Times New Roman" pitchFamily="18" charset="0"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бланке записи участники итогового сочинения (изложения) переписывают название выбранной ими темы сочинения (текста итогового изложения).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Организаторы проверяют правильность заполнения участниками регистрационных полей бланков, в том числе проверяют бланк регистрации и бланки записи каждого участника на корректность вписанного кода работы (код работы должен совпадать с кодом работы на бланке регистрации).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914" y="5173898"/>
            <a:ext cx="2275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10:00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12371"/>
          </a:xfr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51164" y="1501776"/>
            <a:ext cx="8496300" cy="2405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проведения второй части инструктажа члены комиссии по проведению итогового сочинения (изложения) объявляют: 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начало, 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продолжительность, 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 окончания написания итогового сочинения (изложения).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164" y="4220568"/>
            <a:ext cx="5264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Фиксируют их на доске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после чего участники итогового сочинения (изложения) приступают к написанию итогового сочинения (изложения). </a:t>
            </a:r>
          </a:p>
        </p:txBody>
      </p:sp>
      <p:pic>
        <p:nvPicPr>
          <p:cNvPr id="15362" name="Picture 2" descr="D:\ППОИ\ППОИ 2019-2020\ГИА-11\Сочинение 2020\school-2636055_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810" y="3541486"/>
            <a:ext cx="5218084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7487" y="3979408"/>
            <a:ext cx="44849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ачало     -   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10:10</a:t>
            </a:r>
          </a:p>
          <a:p>
            <a:endParaRPr lang="ru-RU" sz="3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окончание  - 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14:05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83343"/>
          </a:xfr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23246" y="1481138"/>
            <a:ext cx="10152754" cy="1276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sz="2100" dirty="0" smtClean="0">
                <a:latin typeface="Times New Roman" pitchFamily="18" charset="0"/>
              </a:rPr>
              <a:t>Во </a:t>
            </a:r>
            <a:r>
              <a:rPr lang="ru-RU" sz="2100" b="1" dirty="0" smtClean="0">
                <a:latin typeface="Times New Roman" pitchFamily="18" charset="0"/>
              </a:rPr>
              <a:t>время</a:t>
            </a:r>
            <a:r>
              <a:rPr lang="ru-RU" sz="2100" dirty="0" smtClean="0">
                <a:latin typeface="Times New Roman" pitchFamily="18" charset="0"/>
              </a:rPr>
              <a:t> проведения итогового сочинения (изложения) </a:t>
            </a:r>
            <a:r>
              <a:rPr lang="ru-RU" sz="2100" b="1" dirty="0" smtClean="0">
                <a:latin typeface="Times New Roman" pitchFamily="18" charset="0"/>
              </a:rPr>
              <a:t>на рабочем столе</a:t>
            </a:r>
            <a:r>
              <a:rPr lang="ru-RU" sz="2100" dirty="0" smtClean="0">
                <a:latin typeface="Times New Roman" pitchFamily="18" charset="0"/>
              </a:rPr>
              <a:t> участников находятся:</a:t>
            </a:r>
          </a:p>
        </p:txBody>
      </p:sp>
      <p:pic>
        <p:nvPicPr>
          <p:cNvPr id="16386" name="Picture 2" descr="D:\ППОИ\ППОИ 2019-2020\ГИА-11\Сочинение 2020\Vishnya-oksford-LD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651" y="2249331"/>
            <a:ext cx="9525119" cy="42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651" y="2249331"/>
            <a:ext cx="2093806" cy="2844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8670" y="2943270"/>
            <a:ext cx="1924403" cy="2765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1818" y="3557695"/>
            <a:ext cx="1924403" cy="2765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4983516" y="3974010"/>
            <a:ext cx="1546411" cy="2243387"/>
            <a:chOff x="4235824" y="4316505"/>
            <a:chExt cx="1546411" cy="224338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235824" y="4316505"/>
              <a:ext cx="1546411" cy="2243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ru-RU" dirty="0" smtClean="0">
                  <a:solidFill>
                    <a:schemeClr val="tx1"/>
                  </a:solidFill>
                </a:rPr>
                <a:t>черновик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35824" y="4316505"/>
              <a:ext cx="430306" cy="8137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bIns="0" rtlCol="0" anchor="t" anchorCtr="0"/>
            <a:lstStyle/>
            <a:p>
              <a:pPr algn="r"/>
              <a:r>
                <a:rPr lang="ru-RU" sz="1600" b="1" dirty="0" smtClean="0">
                  <a:solidFill>
                    <a:schemeClr val="tx1"/>
                  </a:solidFill>
                </a:rPr>
                <a:t>штамп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97175" y="2302175"/>
            <a:ext cx="2146596" cy="302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D:\ППОИ\ППОИ 2019-2020\ГИА-11\Сочинение 2020\a460d0baf5d76be5f6a87250497a8d9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7377" y="4332455"/>
            <a:ext cx="1411340" cy="19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ППОИ\ППОИ 2019-2020\ГИА-11\Сочинение 2020\f931f748ed50fd6d4a6b1a2acc69cec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60557">
            <a:off x="5668138" y="3845867"/>
            <a:ext cx="1723577" cy="172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ППОИ\ППОИ 2019-2020\ГИА-11\Сочинение 2020\4385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26745">
            <a:off x="6486616" y="2848291"/>
            <a:ext cx="1791254" cy="93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D:\ППОИ\ППОИ 2019-2020\ГИА-11\Сочинение 2020\b1f97891028bd17e7f8f5204b8811ba4--books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9887" y="2377303"/>
            <a:ext cx="1272318" cy="19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83343"/>
          </a:xfr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23246" y="1481138"/>
            <a:ext cx="8229600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sz="2100" dirty="0" smtClean="0">
                <a:latin typeface="Times New Roman" pitchFamily="18" charset="0"/>
              </a:rPr>
              <a:t>Во </a:t>
            </a:r>
            <a:r>
              <a:rPr lang="ru-RU" sz="2100" b="1" dirty="0" smtClean="0">
                <a:latin typeface="Times New Roman" pitchFamily="18" charset="0"/>
              </a:rPr>
              <a:t>время</a:t>
            </a:r>
            <a:r>
              <a:rPr lang="ru-RU" sz="2100" dirty="0" smtClean="0">
                <a:latin typeface="Times New Roman" pitchFamily="18" charset="0"/>
              </a:rPr>
              <a:t> проведения итогового сочинения (изложения) </a:t>
            </a:r>
            <a:r>
              <a:rPr lang="ru-RU" sz="2100" b="1" dirty="0" smtClean="0">
                <a:latin typeface="Times New Roman" pitchFamily="18" charset="0"/>
              </a:rPr>
              <a:t>на рабочем столе</a:t>
            </a:r>
            <a:r>
              <a:rPr lang="ru-RU" sz="2100" dirty="0" smtClean="0">
                <a:latin typeface="Times New Roman" pitchFamily="18" charset="0"/>
              </a:rPr>
              <a:t> участников 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</a:rPr>
              <a:t>также при необходимости могут находится:</a:t>
            </a:r>
          </a:p>
          <a:p>
            <a:pPr lvl="1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лекарства и питание;</a:t>
            </a:r>
          </a:p>
          <a:p>
            <a:pPr lvl="1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специальные технические средства ( для участников с ОВЗ, детей-инвалидов, инвалидов).</a:t>
            </a:r>
          </a:p>
        </p:txBody>
      </p:sp>
      <p:pic>
        <p:nvPicPr>
          <p:cNvPr id="1026" name="Picture 2" descr="D:\ППОИ\ППОИ 2019-2020\ГИА-11\Сочинение 2020\5ae8b8bc661a21631d11a00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1829" flipH="1">
            <a:off x="2257297" y="4890800"/>
            <a:ext cx="1762200" cy="9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ПОИ\ППОИ 2019-2020\ГИА-11\Сочинение 2020\bottle-of-wat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24009" y="3952920"/>
            <a:ext cx="1639180" cy="24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ПОИ\ППОИ 2019-2020\ГИА-11\Сочинение 2020\28-280531_pills-png-clipart-medicine-clipar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50618">
            <a:off x="712695" y="3512343"/>
            <a:ext cx="129598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ПОИ\ППОИ 2019-2020\ГИА-11\Сочинение 2020\9-92740_apple-pn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929" y="4383824"/>
            <a:ext cx="796159" cy="95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ППОИ\ППОИ 2019-2020\ГИА-11\Сочинение 2020\1_751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436" y="4838668"/>
            <a:ext cx="2112682" cy="140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ППОИ\ППОИ 2019-2020\ГИА-11\Сочинение 2020\search_folder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098" y="3193822"/>
            <a:ext cx="2646455" cy="19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ППОИ\ППОИ 2019-2020\ГИА-11\Сочинение 2020\ppbm18-1_1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5128" y="2433912"/>
            <a:ext cx="2498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ППОИ\ППОИ 2019-2020\ГИА-11\Сочинение 2020\Лупа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471" y="4657262"/>
            <a:ext cx="2763313" cy="184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0972800" cy="49244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Во время проведения итогового сочинения (изложения) </a:t>
            </a:r>
            <a:r>
              <a:rPr lang="ru-RU" sz="2800" b="1" dirty="0" smtClean="0">
                <a:latin typeface="Times New Roman" pitchFamily="18" charset="0"/>
              </a:rPr>
              <a:t>участникам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итогового сочинения (изложения) </a:t>
            </a:r>
            <a:r>
              <a:rPr lang="ru-RU" sz="3200" b="1" dirty="0" smtClean="0">
                <a:solidFill>
                  <a:srgbClr val="BC0000"/>
                </a:solidFill>
                <a:latin typeface="Times New Roman" pitchFamily="18" charset="0"/>
              </a:rPr>
              <a:t>запрещено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иметь при себе: </a:t>
            </a:r>
          </a:p>
          <a:p>
            <a:pPr marL="962025" lvl="1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средства связи, </a:t>
            </a:r>
          </a:p>
          <a:p>
            <a:pPr marL="962025" lvl="1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фото, аудио и видеоаппаратуру, </a:t>
            </a:r>
          </a:p>
          <a:p>
            <a:pPr marL="962025" lvl="1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справочные материалы, </a:t>
            </a:r>
          </a:p>
          <a:p>
            <a:pPr marL="962025" lvl="1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письменные заметки, </a:t>
            </a:r>
          </a:p>
          <a:p>
            <a:pPr marL="981075" lvl="1" indent="-3619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</a:rPr>
              <a:t>иные средства хранения и передачи информации,</a:t>
            </a:r>
          </a:p>
          <a:p>
            <a:pPr marL="962025" lvl="1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собственные орфографические и (или) толковые словари.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</a:p>
        </p:txBody>
      </p:sp>
      <p:pic>
        <p:nvPicPr>
          <p:cNvPr id="2050" name="Picture 2" descr="D:\ППОИ\ППОИ 2019-2020\ГИА-11\Сочинение 2020\1499070184_iphone-37856_64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678" y="4899826"/>
            <a:ext cx="1091787" cy="11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ПОИ\ППОИ 2019-2020\ГИА-11\Сочинение 2020\1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353" y="4429917"/>
            <a:ext cx="1398868" cy="139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ППОИ\ППОИ 2019-2020\ГИА-11\Сочинение 2020\unnamed (1)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830" y="5721351"/>
            <a:ext cx="1061194" cy="106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ППОИ\ППОИ 2019-2020\ГИА-11\Сочинение 2020\search-in-this-book-117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302" y="5155604"/>
            <a:ext cx="1673856" cy="13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ППОИ\ППОИ 2019-2020\ГИА-11\Сочинение 2020\зап.книжка (1)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036" y="4506377"/>
            <a:ext cx="1323976" cy="13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ППОИ\ППОИ 2019-2020\ГИА-11\Сочинение 2020\859-8592867_camera-drawing-png-vintage-camera-drawing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1718" y="5212833"/>
            <a:ext cx="1873809" cy="12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ППОИ\ППОИ 2019-2020\ГИА-11\Сочинение 2020\часы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6228">
            <a:off x="10086117" y="4330139"/>
            <a:ext cx="1774268" cy="17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ППОИ\ППОИ 2019-2020\ГИА-11\Сочинение 2020\Q18-Smart-Watch-Card-Slot-Call-Sleep-Monitor-Unisex-Wristwatch-Synchronized-For-Android-Bluetooth-Mobile-Phone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9993">
            <a:off x="9576299" y="2253161"/>
            <a:ext cx="2232061" cy="22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39588" y="4773706"/>
            <a:ext cx="1237877" cy="12405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78224" y="4899826"/>
            <a:ext cx="1560606" cy="11144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50488" y="5542001"/>
            <a:ext cx="1237877" cy="1240544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889124" y="5668121"/>
            <a:ext cx="1560606" cy="1114424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086285" y="4380257"/>
            <a:ext cx="1237877" cy="1240544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924921" y="4506377"/>
            <a:ext cx="1560606" cy="1114424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27291" y="5143864"/>
            <a:ext cx="1237877" cy="12405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265927" y="5269984"/>
            <a:ext cx="1560606" cy="11144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88445" y="4510997"/>
            <a:ext cx="1237877" cy="12405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927081" y="4637117"/>
            <a:ext cx="1560606" cy="11144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009683" y="5195479"/>
            <a:ext cx="1237877" cy="12405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7848319" y="5321599"/>
            <a:ext cx="1560606" cy="11144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354312" y="4567968"/>
            <a:ext cx="1237877" cy="12405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10192948" y="4694088"/>
            <a:ext cx="1560606" cy="11144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0073390" y="2749446"/>
            <a:ext cx="1237877" cy="12405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9912026" y="2875566"/>
            <a:ext cx="1560606" cy="11144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6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0972800" cy="49244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dirty="0" smtClean="0">
                <a:latin typeface="Times New Roman" pitchFamily="18" charset="0"/>
              </a:rPr>
              <a:t>Участникам итогового сочинения (изложения) также </a:t>
            </a:r>
            <a:r>
              <a:rPr lang="ru-RU" sz="3600" b="1" dirty="0" smtClean="0">
                <a:solidFill>
                  <a:srgbClr val="BC0000"/>
                </a:solidFill>
                <a:latin typeface="Times New Roman" pitchFamily="18" charset="0"/>
              </a:rPr>
              <a:t>запрещается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2500" b="1" dirty="0" smtClean="0">
                <a:latin typeface="Times New Roman" pitchFamily="18" charset="0"/>
              </a:rPr>
              <a:t>пользоваться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b="1" dirty="0" smtClean="0">
                <a:latin typeface="Times New Roman" pitchFamily="18" charset="0"/>
              </a:rPr>
              <a:t>текстами</a:t>
            </a:r>
            <a:r>
              <a:rPr lang="ru-RU" sz="2500" dirty="0" smtClean="0">
                <a:latin typeface="Times New Roman" pitchFamily="18" charset="0"/>
              </a:rPr>
              <a:t> литературного материала (художественные произведения, дневники, мемуары, публицистика, другие литературные источники).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</a:p>
        </p:txBody>
      </p:sp>
      <p:pic>
        <p:nvPicPr>
          <p:cNvPr id="3074" name="Picture 2" descr="D:\ППОИ\ППОИ 2019-2020\ГИА-11\Сочинение 2020\58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386" y="3446495"/>
            <a:ext cx="1794988" cy="28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ПОИ\ППОИ 2019-2020\ГИА-11\Сочинение 2020\61761169_dvoryanskoe-gnezdo-eksm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084" y="3446494"/>
            <a:ext cx="1873160" cy="28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ПОИ\ППОИ 2019-2020\ГИА-11\Сочинение 2020\61717164_belyiy-klyik-luchshie-povesti-i-rasskazyi-o-jivotnyih-eksm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4680" y="3446496"/>
            <a:ext cx="1919847" cy="28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ППОИ\ППОИ 2019-2020\ГИА-11\Сочинение 2020\b5be8a6ed50ea3fdd663af23b648f2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877" y="3446496"/>
            <a:ext cx="1929266" cy="28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972457" y="3048000"/>
            <a:ext cx="2220686" cy="3512457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972459" y="3048000"/>
            <a:ext cx="2351312" cy="3512457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592852" y="3048000"/>
            <a:ext cx="2220686" cy="3512457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592854" y="3048000"/>
            <a:ext cx="2351312" cy="3512457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80006" y="3048000"/>
            <a:ext cx="2220686" cy="3512457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280008" y="3048000"/>
            <a:ext cx="2351312" cy="3512457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034515" y="3001035"/>
            <a:ext cx="2220686" cy="3512457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9034517" y="3001035"/>
            <a:ext cx="2351312" cy="3512457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5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34369" y="1469118"/>
            <a:ext cx="7282316" cy="503328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ctr">
              <a:buFont typeface="Wingdings 3" pitchFamily="18" charset="2"/>
              <a:buNone/>
              <a:tabLst>
                <a:tab pos="1079500" algn="l"/>
              </a:tabLst>
            </a:pPr>
            <a:r>
              <a:rPr lang="ru-RU" sz="3200" dirty="0" smtClean="0">
                <a:latin typeface="Times New Roman" pitchFamily="18" charset="0"/>
              </a:rPr>
              <a:t>За </a:t>
            </a:r>
            <a:r>
              <a:rPr lang="ru-RU" sz="4000" b="1" dirty="0" smtClean="0">
                <a:latin typeface="Times New Roman" pitchFamily="18" charset="0"/>
              </a:rPr>
              <a:t>30 минут </a:t>
            </a:r>
            <a:r>
              <a:rPr lang="ru-RU" sz="3200" dirty="0" smtClean="0">
                <a:latin typeface="Times New Roman" pitchFamily="18" charset="0"/>
              </a:rPr>
              <a:t>и за </a:t>
            </a:r>
            <a:r>
              <a:rPr lang="ru-RU" sz="4000" b="1" dirty="0" smtClean="0">
                <a:latin typeface="Times New Roman" pitchFamily="18" charset="0"/>
              </a:rPr>
              <a:t>5 минут </a:t>
            </a: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до окончания итогового сочинения (изложения) </a:t>
            </a:r>
            <a:endParaRPr lang="en-US" sz="2600" dirty="0" smtClean="0">
              <a:latin typeface="Times New Roman" pitchFamily="18" charset="0"/>
            </a:endParaRPr>
          </a:p>
          <a:p>
            <a:pPr marL="176213" indent="-176213" algn="just">
              <a:buFont typeface="Wingdings 3" pitchFamily="18" charset="2"/>
              <a:buNone/>
              <a:tabLst>
                <a:tab pos="1079500" algn="l"/>
              </a:tabLst>
            </a:pPr>
            <a:endParaRPr lang="ru-RU" sz="2600" dirty="0" smtClean="0">
              <a:latin typeface="Times New Roman" pitchFamily="18" charset="0"/>
            </a:endParaRPr>
          </a:p>
          <a:p>
            <a:pPr marL="176213" indent="-176213" algn="ctr">
              <a:buFont typeface="Wingdings 3" pitchFamily="18" charset="2"/>
              <a:buNone/>
              <a:tabLst>
                <a:tab pos="1079500" algn="l"/>
              </a:tabLst>
            </a:pPr>
            <a:r>
              <a:rPr lang="ru-RU" sz="2600" dirty="0" smtClean="0">
                <a:latin typeface="Times New Roman" pitchFamily="18" charset="0"/>
              </a:rPr>
              <a:t>организаторы в аудитории сообщают о скором завершении написания итогового сочинения (изложения) и о необходимости перенести написанные сочинения (изложения) из черновиков в бланки записи. </a:t>
            </a:r>
          </a:p>
        </p:txBody>
      </p:sp>
      <p:pic>
        <p:nvPicPr>
          <p:cNvPr id="4098" name="Picture 2" descr="D:\ППОИ\ППОИ 2019-2020\ГИА-11\Сочинение 2020\doing-clipart-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16685" y="2111602"/>
            <a:ext cx="3129751" cy="31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91771" y="1403981"/>
            <a:ext cx="7590971" cy="6297108"/>
          </a:xfrm>
          <a:prstGeom prst="rect">
            <a:avLst/>
          </a:prstGeom>
          <a:noFill/>
        </p:spPr>
        <p:txBody>
          <a:bodyPr/>
          <a:lstStyle/>
          <a:p>
            <a:pPr marL="176213" indent="-176213">
              <a:lnSpc>
                <a:spcPct val="90000"/>
              </a:lnSpc>
              <a:spcBef>
                <a:spcPts val="1800"/>
              </a:spcBef>
              <a:buFont typeface="Wingdings 3" pitchFamily="18" charset="2"/>
              <a:buNone/>
              <a:tabLst>
                <a:tab pos="1079500" algn="l"/>
              </a:tabLst>
            </a:pPr>
            <a:r>
              <a:rPr lang="ru-RU" sz="2400" dirty="0">
                <a:latin typeface="Times New Roman" pitchFamily="18" charset="0"/>
              </a:rPr>
              <a:t>Участники итогового сочинения (изложения), досрочно завершившие написание итогового сочинения (изложения), </a:t>
            </a:r>
            <a:r>
              <a:rPr lang="ru-RU" sz="2400" dirty="0" smtClean="0">
                <a:latin typeface="Times New Roman" pitchFamily="18" charset="0"/>
              </a:rPr>
              <a:t>сдают:</a:t>
            </a:r>
          </a:p>
          <a:p>
            <a:pPr marL="808038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бланк </a:t>
            </a:r>
            <a:r>
              <a:rPr lang="ru-RU" sz="2400" dirty="0">
                <a:latin typeface="Times New Roman" pitchFamily="18" charset="0"/>
              </a:rPr>
              <a:t>регистрации, </a:t>
            </a:r>
            <a:endParaRPr lang="ru-RU" sz="2400" dirty="0" smtClean="0">
              <a:latin typeface="Times New Roman" pitchFamily="18" charset="0"/>
            </a:endParaRPr>
          </a:p>
          <a:p>
            <a:pPr marL="808038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бланки </a:t>
            </a:r>
            <a:r>
              <a:rPr lang="ru-RU" sz="2400" dirty="0">
                <a:latin typeface="Times New Roman" pitchFamily="18" charset="0"/>
              </a:rPr>
              <a:t>записи (дополнительные бланки записи), </a:t>
            </a:r>
            <a:endParaRPr lang="ru-RU" sz="2400" dirty="0" smtClean="0">
              <a:latin typeface="Times New Roman" pitchFamily="18" charset="0"/>
            </a:endParaRPr>
          </a:p>
          <a:p>
            <a:pPr marL="808038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черновики </a:t>
            </a:r>
          </a:p>
          <a:p>
            <a:pPr marL="176213" indent="-176213">
              <a:lnSpc>
                <a:spcPct val="90000"/>
              </a:lnSpc>
              <a:spcBef>
                <a:spcPts val="1800"/>
              </a:spcBef>
              <a:buFont typeface="Wingdings 3" pitchFamily="18" charset="2"/>
              <a:buNone/>
              <a:tabLst>
                <a:tab pos="1079500" algn="l"/>
              </a:tabLst>
            </a:pPr>
            <a:r>
              <a:rPr lang="ru-RU" sz="2400" dirty="0" smtClean="0">
                <a:latin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</a:rPr>
              <a:t>покидают место проведения итогового сочинения (изложения), </a:t>
            </a:r>
            <a:r>
              <a:rPr lang="ru-RU" sz="2800" u="sng" dirty="0">
                <a:latin typeface="Times New Roman" pitchFamily="18" charset="0"/>
              </a:rPr>
              <a:t>не дожидаясь </a:t>
            </a:r>
            <a:r>
              <a:rPr lang="ru-RU" sz="2400" dirty="0">
                <a:latin typeface="Times New Roman" pitchFamily="18" charset="0"/>
              </a:rPr>
              <a:t>установленного времени завершения итогового сочинения (изложения). </a:t>
            </a:r>
          </a:p>
        </p:txBody>
      </p:sp>
      <p:pic>
        <p:nvPicPr>
          <p:cNvPr id="5123" name="Picture 3" descr="D:\ППОИ\ППОИ 2019-2020\ГИА-11\Сочинение 2020\01-6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882742" y="2411678"/>
            <a:ext cx="2121944" cy="428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ППОИ\ППОИ 2019-2020\ГИА-11\Сочинение 2020\5495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908" y="1647240"/>
            <a:ext cx="3278028" cy="47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2722" y="1973880"/>
            <a:ext cx="657367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ru-RU" sz="4400" dirty="0">
                <a:latin typeface="Lucida Sans Unicode" pitchFamily="34" charset="0"/>
              </a:rPr>
              <a:t>Итоговое сочинение (изложение) </a:t>
            </a:r>
            <a:r>
              <a:rPr lang="ru-RU" sz="4400" dirty="0" smtClean="0">
                <a:latin typeface="Lucida Sans Unicode" pitchFamily="34" charset="0"/>
              </a:rPr>
              <a:t>является одним из условий </a:t>
            </a:r>
            <a:r>
              <a:rPr lang="ru-RU" sz="4400" dirty="0">
                <a:latin typeface="Lucida Sans Unicode" pitchFamily="34" charset="0"/>
              </a:rPr>
              <a:t/>
            </a:r>
            <a:br>
              <a:rPr lang="ru-RU" sz="4400" dirty="0">
                <a:latin typeface="Lucida Sans Unicode" pitchFamily="34" charset="0"/>
              </a:rPr>
            </a:br>
            <a:r>
              <a:rPr lang="ru-RU" sz="4400" b="1" dirty="0" smtClean="0">
                <a:solidFill>
                  <a:srgbClr val="CC0000"/>
                </a:solidFill>
                <a:latin typeface="Lucida Sans Unicode" pitchFamily="34" charset="0"/>
              </a:rPr>
              <a:t>допуска </a:t>
            </a:r>
            <a:r>
              <a:rPr lang="ru-RU" sz="4400" b="1" dirty="0">
                <a:solidFill>
                  <a:srgbClr val="CC0000"/>
                </a:solidFill>
                <a:latin typeface="Lucida Sans Unicode" pitchFamily="34" charset="0"/>
              </a:rPr>
              <a:t>к  ГИА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445" y="4367284"/>
            <a:ext cx="784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Итоговое сочинение (изложение)  как </a:t>
            </a:r>
            <a:r>
              <a:rPr lang="ru-RU" sz="2800" b="1" dirty="0" smtClean="0"/>
              <a:t>допуск к ГИА </a:t>
            </a:r>
            <a:r>
              <a:rPr lang="ru-RU" sz="2800" dirty="0" smtClean="0"/>
              <a:t>бессрочно.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89829" y="1628775"/>
            <a:ext cx="7271656" cy="49244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just">
              <a:buFont typeface="Wingdings" panose="05000000000000000000" pitchFamily="2" charset="2"/>
              <a:buNone/>
              <a:tabLst>
                <a:tab pos="1079500" algn="l"/>
              </a:tabLst>
            </a:pPr>
            <a:r>
              <a:rPr lang="ru-RU" sz="2600" dirty="0" smtClean="0">
                <a:latin typeface="Times New Roman" pitchFamily="18" charset="0"/>
              </a:rPr>
              <a:t>По истечении времени выполнения итогового сочинения (изложения) организаторы</a:t>
            </a:r>
          </a:p>
          <a:p>
            <a:pPr algn="just">
              <a:buFont typeface="Arial" pitchFamily="34" charset="0"/>
              <a:buChar char="•"/>
              <a:tabLst>
                <a:tab pos="1079500" algn="l"/>
              </a:tabLst>
            </a:pPr>
            <a:r>
              <a:rPr lang="ru-RU" sz="2600" b="1" dirty="0" smtClean="0">
                <a:latin typeface="Times New Roman" pitchFamily="18" charset="0"/>
              </a:rPr>
              <a:t> объявляют</a:t>
            </a:r>
            <a:r>
              <a:rPr lang="ru-RU" sz="2600" dirty="0" smtClean="0">
                <a:latin typeface="Times New Roman" pitchFamily="18" charset="0"/>
              </a:rPr>
              <a:t> об окончании выполнении итогового сочинения (изложения) </a:t>
            </a:r>
          </a:p>
          <a:p>
            <a:pPr algn="just">
              <a:buFont typeface="Arial" pitchFamily="34" charset="0"/>
              <a:buChar char="•"/>
              <a:tabLst>
                <a:tab pos="1079500" algn="l"/>
              </a:tabLst>
            </a:pPr>
            <a:r>
              <a:rPr lang="ru-RU" sz="2600" b="1" dirty="0" smtClean="0">
                <a:latin typeface="Times New Roman" pitchFamily="18" charset="0"/>
              </a:rPr>
              <a:t> собирают</a:t>
            </a:r>
            <a:r>
              <a:rPr lang="ru-RU" sz="2600" dirty="0" smtClean="0">
                <a:latin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</a:rPr>
              <a:t>у участников итогового сочинения (изложения</a:t>
            </a:r>
            <a:r>
              <a:rPr lang="ru-RU" sz="2600" dirty="0" smtClean="0">
                <a:latin typeface="Times New Roman" pitchFamily="18" charset="0"/>
              </a:rPr>
              <a:t>):</a:t>
            </a:r>
          </a:p>
          <a:p>
            <a:pPr marL="1147762" lvl="1" indent="-342900" algn="just">
              <a:buFont typeface="Times New Roman" pitchFamily="18" charset="0"/>
              <a:buChar char="-"/>
              <a:tabLst>
                <a:tab pos="1079500" algn="l"/>
              </a:tabLst>
            </a:pPr>
            <a:r>
              <a:rPr lang="ru-RU" sz="2200" dirty="0" smtClean="0">
                <a:latin typeface="Times New Roman" pitchFamily="18" charset="0"/>
              </a:rPr>
              <a:t>бланки регистрации, </a:t>
            </a:r>
          </a:p>
          <a:p>
            <a:pPr marL="1147762" lvl="1" indent="-342900" algn="just">
              <a:buFont typeface="Times New Roman" pitchFamily="18" charset="0"/>
              <a:buChar char="-"/>
              <a:tabLst>
                <a:tab pos="1079500" algn="l"/>
              </a:tabLst>
            </a:pPr>
            <a:r>
              <a:rPr lang="ru-RU" sz="2200" dirty="0" smtClean="0">
                <a:latin typeface="Times New Roman" pitchFamily="18" charset="0"/>
              </a:rPr>
              <a:t>бланки записи, 	</a:t>
            </a:r>
          </a:p>
          <a:p>
            <a:pPr marL="1147762" lvl="1" indent="-342900" algn="just">
              <a:buFont typeface="Times New Roman" pitchFamily="18" charset="0"/>
              <a:buChar char="-"/>
              <a:tabLst>
                <a:tab pos="1079500" algn="l"/>
              </a:tabLst>
            </a:pPr>
            <a:r>
              <a:rPr lang="ru-RU" sz="2200" dirty="0" smtClean="0">
                <a:latin typeface="Times New Roman" pitchFamily="18" charset="0"/>
              </a:rPr>
              <a:t>черновики</a:t>
            </a:r>
            <a:r>
              <a:rPr lang="ru-RU" sz="2600" dirty="0" smtClean="0">
                <a:latin typeface="Times New Roman" pitchFamily="18" charset="0"/>
              </a:rPr>
              <a:t>. </a:t>
            </a:r>
          </a:p>
        </p:txBody>
      </p:sp>
      <p:pic>
        <p:nvPicPr>
          <p:cNvPr id="6147" name="Picture 3" descr="D:\ППОИ\ППОИ 2019-2020\ГИА-11\Сочинение 2020\Sekretar_v_ofis_mozhno_bez_opyta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19"/>
          <a:stretch/>
        </p:blipFill>
        <p:spPr bwMode="auto">
          <a:xfrm>
            <a:off x="279399" y="1628775"/>
            <a:ext cx="3770085" cy="48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0485" y="1617436"/>
            <a:ext cx="6353401" cy="49244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u="sng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Организаторы в аудитории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ставят «Z»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области бланка записи (или дополнительного бланка записи), оставшейся незаполненной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(в конце сочинения)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D:\ППОИ\ППОИ 2019-2020\ГИА-11\Сочинение 2020\бланк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273" y="1617436"/>
            <a:ext cx="353876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59542" y="1402897"/>
            <a:ext cx="10884807" cy="49244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just">
              <a:lnSpc>
                <a:spcPct val="100000"/>
              </a:lnSpc>
              <a:buFont typeface="Wingdings" panose="05000000000000000000" pitchFamily="2" charset="2"/>
              <a:buNone/>
              <a:tabLst>
                <a:tab pos="1079500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Организаторы в аудитории </a:t>
            </a:r>
            <a:r>
              <a:rPr lang="ru-RU" b="1" dirty="0" smtClean="0">
                <a:latin typeface="Times New Roman" pitchFamily="18" charset="0"/>
              </a:rPr>
              <a:t>заполняют</a:t>
            </a:r>
            <a:r>
              <a:rPr lang="ru-RU" dirty="0" smtClean="0">
                <a:latin typeface="Times New Roman" pitchFamily="18" charset="0"/>
              </a:rPr>
              <a:t> поле </a:t>
            </a:r>
            <a:r>
              <a:rPr lang="ru-RU" b="1" dirty="0" smtClean="0">
                <a:latin typeface="Times New Roman" pitchFamily="18" charset="0"/>
              </a:rPr>
              <a:t>«Количество бланков записи» </a:t>
            </a:r>
            <a:r>
              <a:rPr lang="ru-RU" dirty="0" smtClean="0">
                <a:latin typeface="Times New Roman" pitchFamily="18" charset="0"/>
              </a:rPr>
              <a:t>в бланках регистрации участников.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1079500" algn="l"/>
              </a:tabLst>
              <a:defRPr/>
            </a:pPr>
            <a:endParaRPr lang="ru-RU" sz="1100" dirty="0" smtClean="0">
              <a:latin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1079500" algn="l"/>
              </a:tabLst>
              <a:defRPr/>
            </a:pPr>
            <a:r>
              <a:rPr lang="ru-RU" dirty="0" smtClean="0">
                <a:latin typeface="Times New Roman" pitchFamily="18" charset="0"/>
              </a:rPr>
              <a:t>В указанное поле вписывается то количество бланков записи, включая дополнительные бланки записи (в случае если такие выдавались по запросу участника), которое было использовано участником. </a:t>
            </a:r>
          </a:p>
          <a:p>
            <a:pPr marL="176213" indent="-17621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1079500" algn="l"/>
              </a:tabLst>
              <a:defRPr/>
            </a:pPr>
            <a:r>
              <a:rPr lang="ru-RU" sz="1600" dirty="0" smtClean="0">
                <a:latin typeface="Times New Roman" pitchFamily="18" charset="0"/>
              </a:rPr>
              <a:t>Если основных бланков для записи ответов выдавалось </a:t>
            </a:r>
            <a:r>
              <a:rPr lang="ru-RU" sz="1600" b="1" dirty="0" smtClean="0">
                <a:latin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</a:rPr>
              <a:t> и участник использовал только 1 бланк, то будет стоять количество </a:t>
            </a:r>
            <a:r>
              <a:rPr lang="ru-RU" sz="1600" b="1" dirty="0" smtClean="0">
                <a:latin typeface="Times New Roman" pitchFamily="18" charset="0"/>
              </a:rPr>
              <a:t>001</a:t>
            </a:r>
            <a:r>
              <a:rPr lang="ru-RU" sz="1600" dirty="0">
                <a:latin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</a:endParaRPr>
          </a:p>
          <a:p>
            <a:pPr marL="176213" indent="-176213" algn="just">
              <a:lnSpc>
                <a:spcPct val="100000"/>
              </a:lnSpc>
              <a:spcBef>
                <a:spcPts val="600"/>
              </a:spcBef>
              <a:buNone/>
              <a:tabLst>
                <a:tab pos="1079500" algn="l"/>
              </a:tabLst>
              <a:defRPr/>
            </a:pPr>
            <a:r>
              <a:rPr lang="ru-RU" sz="1600" dirty="0">
                <a:latin typeface="Times New Roman" pitchFamily="18" charset="0"/>
              </a:rPr>
              <a:t>Если основных бланков для записи ответов выдавалось </a:t>
            </a:r>
            <a:r>
              <a:rPr lang="ru-RU" sz="1600" b="1" dirty="0">
                <a:latin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</a:rPr>
              <a:t> и </a:t>
            </a:r>
            <a:r>
              <a:rPr lang="ru-RU" sz="1600" dirty="0" smtClean="0">
                <a:latin typeface="Times New Roman" pitchFamily="18" charset="0"/>
              </a:rPr>
              <a:t>участник взял еще </a:t>
            </a:r>
            <a:r>
              <a:rPr lang="ru-RU" sz="1600" b="1" dirty="0" smtClean="0">
                <a:latin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</a:rPr>
              <a:t> бланк то </a:t>
            </a:r>
            <a:r>
              <a:rPr lang="ru-RU" sz="1600" dirty="0">
                <a:latin typeface="Times New Roman" pitchFamily="18" charset="0"/>
              </a:rPr>
              <a:t>будет стоять количество </a:t>
            </a:r>
            <a:r>
              <a:rPr lang="ru-RU" sz="1600" b="1" dirty="0" smtClean="0">
                <a:latin typeface="Times New Roman" pitchFamily="18" charset="0"/>
              </a:rPr>
              <a:t>003.</a:t>
            </a:r>
          </a:p>
          <a:p>
            <a:pPr marL="176213" indent="-176213" algn="ctr">
              <a:lnSpc>
                <a:spcPct val="100000"/>
              </a:lnSpc>
              <a:spcBef>
                <a:spcPts val="600"/>
              </a:spcBef>
              <a:buNone/>
              <a:tabLst>
                <a:tab pos="1079500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Бланк регистрации в количестве бланков записи не учитывается.</a:t>
            </a:r>
          </a:p>
        </p:txBody>
      </p:sp>
      <p:pic>
        <p:nvPicPr>
          <p:cNvPr id="5" name="Picture 5" descr="C:\Users\soldatova_sa\Desktop\бланк0001.t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4461" y="4601038"/>
            <a:ext cx="9882510" cy="217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734628" y="6186488"/>
            <a:ext cx="1683657" cy="671512"/>
          </a:xfrm>
          <a:prstGeom prst="ellipse">
            <a:avLst/>
          </a:prstGeom>
          <a:noFill/>
          <a:ln w="1047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01646" y="6422252"/>
            <a:ext cx="1025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0   0   2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Порядок проведения итогового сочинения (изложения)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4213" y="1425388"/>
            <a:ext cx="10355822" cy="452456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just">
              <a:buFont typeface="Wingdings" panose="05000000000000000000" pitchFamily="2" charset="2"/>
              <a:buNone/>
              <a:tabLst>
                <a:tab pos="10795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Организаторы в аудитории заполняют соответствующие отчетные формы. </a:t>
            </a:r>
          </a:p>
          <a:p>
            <a:pPr marL="176213" indent="-176213" algn="just">
              <a:buFont typeface="Wingdings" panose="05000000000000000000" pitchFamily="2" charset="2"/>
              <a:buNone/>
              <a:tabLst>
                <a:tab pos="10795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 проверяет данные, внесенные в форму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«Ведомость проведения итогового сочинения (изложения) в учебном кабинете ОО (месте проведения)»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 подтверждает их личной подписью. </a:t>
            </a:r>
          </a:p>
        </p:txBody>
      </p:sp>
      <p:pic>
        <p:nvPicPr>
          <p:cNvPr id="9218" name="Picture 2" descr="D:\ППОИ\ППОИ 2019-2020\ГИА-11\Сочинение 2020\Безымянный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1" r="3934" b="62806"/>
          <a:stretch/>
        </p:blipFill>
        <p:spPr bwMode="auto">
          <a:xfrm>
            <a:off x="484094" y="3207498"/>
            <a:ext cx="10448365" cy="286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9625746" y="5513294"/>
            <a:ext cx="1683657" cy="562158"/>
          </a:xfrm>
          <a:prstGeom prst="ellipse">
            <a:avLst/>
          </a:prstGeom>
          <a:noFill/>
          <a:ln w="1047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b"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Результаты итогового сочинения (изложения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89210" y="1481138"/>
            <a:ext cx="6911789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С результатами итогового сочинения (изложения) участники могут ознакомиться: </a:t>
            </a:r>
          </a:p>
          <a:p>
            <a:pPr marL="712788" indent="-268288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в образовательных организациях или в местах регистрации на участие в итоговом сочинении (изложении)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ru-RU" b="1" u="sng" dirty="0" smtClean="0">
                <a:latin typeface="Times New Roman" pitchFamily="18" charset="0"/>
              </a:rPr>
              <a:t>Обязательно под подпись</a:t>
            </a:r>
            <a:r>
              <a:rPr lang="ru-RU" dirty="0" smtClean="0">
                <a:latin typeface="Times New Roman" pitchFamily="18" charset="0"/>
              </a:rPr>
              <a:t>);</a:t>
            </a:r>
          </a:p>
          <a:p>
            <a:pPr marL="712788" indent="-268288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на сайте </a:t>
            </a:r>
            <a:r>
              <a:rPr lang="en-US" dirty="0">
                <a:hlinkClick r:id="rId2"/>
              </a:rPr>
              <a:t>https://checkege.rustest.ru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, </a:t>
            </a:r>
            <a:r>
              <a:rPr lang="ru-RU" dirty="0">
                <a:latin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</a:rPr>
              <a:t>паспортным данным,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0999" y="1481138"/>
            <a:ext cx="3972905" cy="52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D:\ППОИ\ППОИ 2019-2020\ГИА-11\Сочинение 2020\scale_1200 (2)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005" y="4312620"/>
            <a:ext cx="2815571" cy="21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b">
            <a:norm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Срок действия результатов итогового сочинения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94534" y="1731401"/>
            <a:ext cx="8229600" cy="2376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8288" algn="just">
              <a:buFont typeface="Wingdings" panose="05000000000000000000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Результат итогового сочинения в случае представления его </a:t>
            </a:r>
            <a:r>
              <a:rPr lang="ru-RU" b="1" dirty="0" smtClean="0">
                <a:latin typeface="Times New Roman" pitchFamily="18" charset="0"/>
              </a:rPr>
              <a:t>при приеме </a:t>
            </a:r>
            <a:r>
              <a:rPr lang="ru-RU" dirty="0" smtClean="0">
                <a:latin typeface="Times New Roman" pitchFamily="18" charset="0"/>
              </a:rPr>
              <a:t>на обучение по программам </a:t>
            </a:r>
            <a:r>
              <a:rPr lang="ru-RU" dirty="0" err="1" smtClean="0">
                <a:latin typeface="Times New Roman" pitchFamily="18" charset="0"/>
              </a:rPr>
              <a:t>бакалавриата</a:t>
            </a:r>
            <a:r>
              <a:rPr lang="ru-RU" dirty="0" smtClean="0">
                <a:latin typeface="Times New Roman" pitchFamily="18" charset="0"/>
              </a:rPr>
              <a:t> и программам </a:t>
            </a:r>
            <a:r>
              <a:rPr lang="ru-RU" dirty="0" err="1" smtClean="0">
                <a:latin typeface="Times New Roman" pitchFamily="18" charset="0"/>
              </a:rPr>
              <a:t>специалитета</a:t>
            </a:r>
            <a:r>
              <a:rPr lang="ru-RU" dirty="0" smtClean="0">
                <a:latin typeface="Times New Roman" pitchFamily="18" charset="0"/>
              </a:rPr>
              <a:t> действителен </a:t>
            </a:r>
            <a:r>
              <a:rPr lang="ru-RU" sz="3600" b="1" dirty="0" smtClean="0">
                <a:latin typeface="Times New Roman" pitchFamily="18" charset="0"/>
              </a:rPr>
              <a:t>четыре года</a:t>
            </a:r>
            <a:r>
              <a:rPr lang="ru-RU" dirty="0" smtClean="0">
                <a:latin typeface="Times New Roman" pitchFamily="18" charset="0"/>
              </a:rPr>
              <a:t>, следующих за годом получения такого результата.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00193" y="3584807"/>
            <a:ext cx="713357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600" dirty="0"/>
              <a:t>Итоговое сочинение (изложение) как </a:t>
            </a:r>
            <a:br>
              <a:rPr lang="ru-RU" sz="2600" dirty="0"/>
            </a:br>
            <a:r>
              <a:rPr lang="ru-RU" sz="3600" b="1" dirty="0">
                <a:solidFill>
                  <a:srgbClr val="006600"/>
                </a:solidFill>
              </a:rPr>
              <a:t>допуск</a:t>
            </a:r>
            <a:r>
              <a:rPr lang="ru-RU" sz="3600" dirty="0">
                <a:solidFill>
                  <a:srgbClr val="006600"/>
                </a:solidFill>
              </a:rPr>
              <a:t> </a:t>
            </a:r>
            <a:r>
              <a:rPr lang="ru-RU" sz="3600" b="1" dirty="0">
                <a:solidFill>
                  <a:srgbClr val="006600"/>
                </a:solidFill>
              </a:rPr>
              <a:t>к ГИА </a:t>
            </a:r>
            <a:r>
              <a:rPr lang="ru-RU" sz="3600" dirty="0">
                <a:solidFill>
                  <a:srgbClr val="006600"/>
                </a:solidFill>
              </a:rPr>
              <a:t>– </a:t>
            </a:r>
            <a:r>
              <a:rPr lang="ru-RU" sz="3600" b="1" dirty="0">
                <a:solidFill>
                  <a:srgbClr val="006600"/>
                </a:solidFill>
              </a:rPr>
              <a:t>бессрочно</a:t>
            </a:r>
            <a:endParaRPr lang="ru-RU" sz="2600" b="1" dirty="0">
              <a:solidFill>
                <a:srgbClr val="006600"/>
              </a:solidFill>
            </a:endParaRPr>
          </a:p>
        </p:txBody>
      </p:sp>
      <p:pic>
        <p:nvPicPr>
          <p:cNvPr id="11266" name="Picture 2" descr="D:\ППОИ\ППОИ 2019-2020\ГИА-11\Сочинение 2020\01-4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59" y="3127608"/>
            <a:ext cx="4515667" cy="29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Срок действия результатов итогового сочинения </a:t>
            </a:r>
            <a:endParaRPr lang="ru-RU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235824" y="2223432"/>
            <a:ext cx="693868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5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600" dirty="0"/>
              <a:t>Для выпускников прошлых лет, изъявивших желание </a:t>
            </a:r>
            <a:r>
              <a:rPr lang="ru-RU" sz="2600" b="1" dirty="0"/>
              <a:t>повторно</a:t>
            </a:r>
            <a:r>
              <a:rPr lang="ru-RU" sz="2600" dirty="0"/>
              <a:t> участвовать в написании итогового </a:t>
            </a:r>
            <a:r>
              <a:rPr lang="ru-RU" sz="2600" dirty="0" smtClean="0"/>
              <a:t>сочинения, сочинение </a:t>
            </a:r>
            <a:r>
              <a:rPr lang="ru-RU" sz="2600" b="1" dirty="0"/>
              <a:t>прошлого года </a:t>
            </a:r>
            <a:r>
              <a:rPr lang="ru-RU" sz="2600" b="1" dirty="0" smtClean="0"/>
              <a:t>аннулируется.</a:t>
            </a:r>
            <a:endParaRPr lang="ru-RU" sz="2600" b="1" dirty="0"/>
          </a:p>
        </p:txBody>
      </p:sp>
      <p:pic>
        <p:nvPicPr>
          <p:cNvPr id="12291" name="Picture 3" descr="D:\ППОИ\ППОИ 2019-2020\ГИА-11\Сочинение 2020\writ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245" y="1981387"/>
            <a:ext cx="2914062" cy="24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199"/>
            <a:ext cx="9980682" cy="1026459"/>
          </a:xfr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Проверка итогового сочинения (изложения)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365024"/>
            <a:ext cx="8229600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sz="3200" dirty="0" smtClean="0">
                <a:latin typeface="Times New Roman" pitchFamily="18" charset="0"/>
              </a:rPr>
              <a:t>Итоговые сочинения (изложения) оцениваются по системе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4000" b="1" dirty="0" smtClean="0">
                <a:solidFill>
                  <a:srgbClr val="BC0000"/>
                </a:solidFill>
                <a:latin typeface="Times New Roman" pitchFamily="18" charset="0"/>
              </a:rPr>
              <a:t>«зачет»</a:t>
            </a:r>
            <a:r>
              <a:rPr lang="ru-RU" sz="4000" b="1" dirty="0" smtClean="0">
                <a:latin typeface="Times New Roman" pitchFamily="18" charset="0"/>
              </a:rPr>
              <a:t> или </a:t>
            </a:r>
            <a:r>
              <a:rPr lang="ru-RU" sz="4000" b="1" dirty="0" smtClean="0">
                <a:solidFill>
                  <a:srgbClr val="BC0000"/>
                </a:solidFill>
                <a:latin typeface="Times New Roman" pitchFamily="18" charset="0"/>
              </a:rPr>
              <a:t>«незачет»</a:t>
            </a:r>
            <a:r>
              <a:rPr lang="ru-RU" sz="4000" b="1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3815443"/>
            <a:ext cx="8280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dirty="0"/>
              <a:t>Каждое сочинение (изложение) участников итогового сочинения (изложения) проверяется </a:t>
            </a:r>
            <a:r>
              <a:rPr lang="ru-RU" sz="2800" b="1" dirty="0"/>
              <a:t>одним экспертом </a:t>
            </a:r>
            <a:r>
              <a:rPr lang="ru-RU" sz="3600" b="1" dirty="0"/>
              <a:t>один раз</a:t>
            </a:r>
            <a:r>
              <a:rPr lang="ru-RU" sz="2800" dirty="0"/>
              <a:t>.</a:t>
            </a:r>
          </a:p>
        </p:txBody>
      </p:sp>
      <p:pic>
        <p:nvPicPr>
          <p:cNvPr id="15362" name="Picture 2" descr="D:\ППОИ\ППОИ 2019-2020\ГИА-11\Сочинение 2020\user_file_56ff27cb0197d_0_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548" y="2351314"/>
            <a:ext cx="3504057" cy="365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72671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Проверка итогового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сочинения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(изложения)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16000" y="1481138"/>
            <a:ext cx="8403771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проверке по пяти критериям оценивания, утверждённым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допускаются итоговые сочинения (изложения),  соответствующие установленным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6388" name="Picture 4" descr="D:\ППОИ\ППОИ 2019-2020\ГИА-11\Сочинение 2020\1212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200" y="3283540"/>
            <a:ext cx="3675970" cy="34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53353"/>
          </a:xfr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Проверка итогового сочинения (изложения)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48230" y="1625600"/>
            <a:ext cx="8621484" cy="4972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Требование № 1. «Объем итогового сочинения (изложения)»</a:t>
            </a:r>
          </a:p>
          <a:p>
            <a:pPr marL="109537" indent="0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Рекомендуемое количество слов </a:t>
            </a:r>
          </a:p>
          <a:p>
            <a:pPr marL="109537" indent="0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сочинение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350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250-300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слов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 </a:t>
            </a:r>
            <a:r>
              <a:rPr lang="ru-RU" sz="24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сочинении менее </a:t>
            </a:r>
            <a:r>
              <a:rPr lang="ru-RU" sz="36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250 слов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 </a:t>
            </a:r>
            <a:r>
              <a:rPr lang="ru-RU" sz="24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изложении менее </a:t>
            </a:r>
            <a:r>
              <a:rPr lang="ru-RU" sz="36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4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 слов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 подсчёт включаются все слова, в том числе и служебные),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выставляется «</a:t>
            </a:r>
            <a:r>
              <a:rPr lang="ru-RU" sz="36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незачет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по требованию № 1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ru-RU" sz="40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незачет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всю работу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целом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(такое итоговое сочинение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проверяется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требованию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«Самостоятельность написания итогового сочинения (изложения)» и критериям оценивания 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Участники</a:t>
            </a:r>
            <a:endParaRPr lang="ru-RU" sz="40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04900" y="1436427"/>
            <a:ext cx="4919472" cy="583442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Сочинение</a:t>
            </a:r>
            <a:endParaRPr lang="ru-RU" sz="27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192100"/>
            <a:ext cx="4818228" cy="37480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</a:rPr>
              <a:t>обучающиеся </a:t>
            </a:r>
            <a:r>
              <a:rPr lang="ru-RU" sz="2400" dirty="0" smtClean="0">
                <a:latin typeface="Times New Roman" pitchFamily="18" charset="0"/>
              </a:rPr>
              <a:t>11 (12) классов текущего года (обязательно);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выпускники прошлых лет (по желанию).</a:t>
            </a:r>
            <a:endParaRPr lang="ru-RU" sz="2400" dirty="0">
              <a:latin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52463" y="1559260"/>
            <a:ext cx="4915871" cy="651680"/>
          </a:xfrm>
        </p:spPr>
        <p:txBody>
          <a:bodyPr>
            <a:normAutofit fontScale="70000" lnSpcReduction="20000"/>
          </a:bodyPr>
          <a:lstStyle/>
          <a:p>
            <a:r>
              <a:rPr lang="ru-RU" sz="3800" dirty="0" smtClean="0"/>
              <a:t>Изложение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000" dirty="0" smtClean="0"/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вправе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писать следующие категории лиц: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23128" y="2320119"/>
            <a:ext cx="5404514" cy="3852081"/>
          </a:xfrm>
        </p:spPr>
        <p:txBody>
          <a:bodyPr>
            <a:noAutofit/>
          </a:bodyPr>
          <a:lstStyle/>
          <a:p>
            <a:pPr marL="72000" indent="-720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 обучающиеся </a:t>
            </a:r>
            <a:r>
              <a:rPr lang="ru-RU" sz="2400" dirty="0">
                <a:latin typeface="Times New Roman" pitchFamily="18" charset="0"/>
              </a:rPr>
              <a:t>с ОВЗ;</a:t>
            </a:r>
          </a:p>
          <a:p>
            <a:pPr marL="72000" indent="-720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 дети-инвалиды и инвалиды</a:t>
            </a:r>
            <a:r>
              <a:rPr lang="ru-RU" sz="2400" dirty="0">
                <a:latin typeface="Times New Roman" pitchFamily="18" charset="0"/>
              </a:rPr>
              <a:t>;</a:t>
            </a:r>
          </a:p>
          <a:p>
            <a:pPr marL="72000" indent="-720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 обучающиеся </a:t>
            </a:r>
            <a:r>
              <a:rPr lang="ru-RU" sz="2400" dirty="0">
                <a:latin typeface="Times New Roman" pitchFamily="18" charset="0"/>
              </a:rPr>
              <a:t>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</a:t>
            </a:r>
            <a:endParaRPr lang="ru-RU" sz="2400" dirty="0"/>
          </a:p>
        </p:txBody>
      </p:sp>
      <p:pic>
        <p:nvPicPr>
          <p:cNvPr id="5122" name="Picture 2" descr="D:\ППОИ\ППОИ 2019-2020\ГИА-11\Сочинение 2020\01-19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785" y="3959695"/>
            <a:ext cx="3403421" cy="218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53353"/>
          </a:xfr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Проверка итогового сочинения (изложения)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79512" y="1457325"/>
            <a:ext cx="9691688" cy="5400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Требование № 2. «Самостоятельность написания итогового сочинения (изложения)»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Итоговое сочинение (изложение) выполняется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537" indent="0" algn="just">
              <a:buFont typeface="Wingdings 3" pitchFamily="18" charset="2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 допускается списывание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Допускается прямо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 или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косвенное цитирование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обязательной ссылкой на источник (ссылка дается в свободной форме). </a:t>
            </a:r>
          </a:p>
          <a:p>
            <a:pPr marL="109537" indent="0" algn="ctr">
              <a:buFont typeface="Wingdings 3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 цитирования не должен превышать объем собственного текста участника.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53353"/>
          </a:xfr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Проверка итогового сочинения (изложения)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03086" y="1683657"/>
            <a:ext cx="9855199" cy="46250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Требование № 2. «Самостоятельность написания итогового сочинения (изложения)»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сочинение (изложение) признано экспертом несамостоятельным, то выставляется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незачет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за невыполнение требования № 2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ru-RU" sz="36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незачет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всю работу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целом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(такое сочинение не проверяется по критериям оценивания 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53353"/>
          </a:xfr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Проверка итогового сочинения (изложения)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86568" y="1429199"/>
            <a:ext cx="8424863" cy="936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>
              <a:buFont typeface="Wingdings" panose="05000000000000000000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Итоговое сочинение (изложение), соответствующее установленным требованиям, оценивается по пяти критериям. </a:t>
            </a:r>
          </a:p>
        </p:txBody>
      </p:sp>
      <p:graphicFrame>
        <p:nvGraphicFramePr>
          <p:cNvPr id="6" name="Group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795569"/>
              </p:ext>
            </p:extLst>
          </p:nvPr>
        </p:nvGraphicFramePr>
        <p:xfrm>
          <a:off x="1802468" y="2581724"/>
          <a:ext cx="8147050" cy="3770314"/>
        </p:xfrm>
        <a:graphic>
          <a:graphicData uri="http://schemas.openxmlformats.org/drawingml/2006/table">
            <a:tbl>
              <a:tblPr/>
              <a:tblGrid>
                <a:gridCol w="4032250"/>
                <a:gridCol w="41148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Сочинение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Изложение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 Соответствие теме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 Содержание изложения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 Аргументация. Привлечение литературного материала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 Логичность изложения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 Композиция и логика рассуждения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 Использование элементов стиля исходного текста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 Качество письменной речи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5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 Грамотность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3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53353"/>
          </a:xfr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Проверка итогового сочинения (изложения)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9565" y="1396547"/>
            <a:ext cx="6265636" cy="44381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>
              <a:buFont typeface="Wingdings" panose="05000000000000000000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получения оценки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зачет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необходимо иметь положительный результат по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критериям </a:t>
            </a:r>
          </a:p>
          <a:p>
            <a:pPr marL="0" indent="361950" algn="ctr">
              <a:buFont typeface="Wingdings" panose="05000000000000000000" pitchFamily="2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критериям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«зачет»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одному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критериев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№3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№4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№5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7410" name="Picture 2" descr="D:\ППОИ\ППОИ 2019-2020\ГИА-11\Сочинение 2020\scale_120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034" y="1805869"/>
            <a:ext cx="4822991" cy="349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53353"/>
          </a:xfr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Проверка итогового сочинения (изложения)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9565" y="1396547"/>
            <a:ext cx="7468104" cy="44381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за итоговое сочинение (изложение) 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критерию №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выставлен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«незачет»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то итоговое сочинение (изложение) по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критериям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№№ 2–5 не проверяется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195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за итоговое сочинение (изложение) 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критерию № 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выставлен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«зачет»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критерию № 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выставлен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«незачет»,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 итоговое сочинение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критериям №№ 3–5 не проверяется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0" name="Picture 2" descr="D:\ППОИ\ППОИ 2019-2020\ГИА-11\Сочинение 2020\scale_120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39431">
            <a:off x="8866214" y="3453599"/>
            <a:ext cx="3595538" cy="260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53353"/>
          </a:xfr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Проверка итогового сочинения (изложения)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01859"/>
              </p:ext>
            </p:extLst>
          </p:nvPr>
        </p:nvGraphicFramePr>
        <p:xfrm>
          <a:off x="2078264" y="1745343"/>
          <a:ext cx="8096251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508"/>
                <a:gridCol w="915508"/>
                <a:gridCol w="915508"/>
                <a:gridCol w="915508"/>
                <a:gridCol w="915508"/>
                <a:gridCol w="915508"/>
                <a:gridCol w="915508"/>
                <a:gridCol w="16876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C"/>
                          </a:solidFill>
                        </a:rPr>
                        <a:t>тр1</a:t>
                      </a:r>
                      <a:endParaRPr lang="ru-RU" sz="2400" dirty="0">
                        <a:solidFill>
                          <a:srgbClr val="00006C"/>
                        </a:solidFill>
                      </a:endParaRPr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C"/>
                          </a:solidFill>
                        </a:rPr>
                        <a:t>тр2</a:t>
                      </a:r>
                      <a:endParaRPr lang="ru-RU" sz="2400" dirty="0">
                        <a:solidFill>
                          <a:srgbClr val="00006C"/>
                        </a:solidFill>
                      </a:endParaRPr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006C"/>
                          </a:solidFill>
                        </a:rPr>
                        <a:t>Кр1</a:t>
                      </a:r>
                      <a:endParaRPr lang="ru-RU" sz="2400" b="1" i="0" dirty="0">
                        <a:solidFill>
                          <a:srgbClr val="00006C"/>
                        </a:solidFill>
                      </a:endParaRPr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006C"/>
                          </a:solidFill>
                        </a:rPr>
                        <a:t>кр2</a:t>
                      </a:r>
                      <a:endParaRPr lang="ru-RU" sz="2400" b="1" i="0" dirty="0">
                        <a:solidFill>
                          <a:srgbClr val="00006C"/>
                        </a:solidFill>
                      </a:endParaRPr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C"/>
                          </a:solidFill>
                        </a:rPr>
                        <a:t>кр3</a:t>
                      </a:r>
                      <a:endParaRPr lang="ru-RU" sz="2400" dirty="0">
                        <a:solidFill>
                          <a:srgbClr val="00006C"/>
                        </a:solidFill>
                      </a:endParaRPr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C"/>
                          </a:solidFill>
                        </a:rPr>
                        <a:t>кр4</a:t>
                      </a:r>
                      <a:endParaRPr lang="ru-RU" sz="2400" dirty="0">
                        <a:solidFill>
                          <a:srgbClr val="00006C"/>
                        </a:solidFill>
                      </a:endParaRPr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C"/>
                          </a:solidFill>
                        </a:rPr>
                        <a:t>кр5</a:t>
                      </a:r>
                      <a:endParaRPr lang="ru-RU" sz="2400" dirty="0">
                        <a:solidFill>
                          <a:srgbClr val="00006C"/>
                        </a:solidFill>
                      </a:endParaRPr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6C"/>
                          </a:solidFill>
                        </a:rPr>
                        <a:t>итог</a:t>
                      </a:r>
                      <a:endParaRPr lang="ru-RU" sz="2400" dirty="0">
                        <a:solidFill>
                          <a:srgbClr val="00006C"/>
                        </a:solidFill>
                      </a:endParaRPr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зач</a:t>
                      </a:r>
                      <a:endParaRPr lang="ru-RU" b="1" i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зач</a:t>
                      </a:r>
                      <a:endParaRPr lang="ru-RU" b="1" i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ЗАЧЕТ</a:t>
                      </a:r>
                      <a:endParaRPr lang="ru-RU" b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зач</a:t>
                      </a:r>
                      <a:endParaRPr lang="ru-RU" b="1" i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зач</a:t>
                      </a:r>
                      <a:endParaRPr lang="ru-RU" b="1" i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ЗАЧЕТ</a:t>
                      </a:r>
                      <a:endParaRPr lang="ru-RU" b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зач</a:t>
                      </a:r>
                      <a:endParaRPr lang="ru-RU" b="1" i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зач</a:t>
                      </a:r>
                      <a:endParaRPr lang="ru-RU" b="1" i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ЗАЧЕТ</a:t>
                      </a:r>
                      <a:endParaRPr lang="ru-RU" b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зач</a:t>
                      </a:r>
                      <a:endParaRPr lang="ru-RU" b="1" i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зач</a:t>
                      </a:r>
                      <a:endParaRPr lang="ru-RU" b="1" i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ЗАЧЕТ</a:t>
                      </a:r>
                      <a:endParaRPr lang="ru-RU" b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зач</a:t>
                      </a:r>
                      <a:endParaRPr lang="ru-RU" b="1" i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зач</a:t>
                      </a:r>
                      <a:endParaRPr lang="ru-RU" b="1" i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ЗАЧЕТ</a:t>
                      </a:r>
                      <a:endParaRPr lang="ru-RU" b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зач</a:t>
                      </a:r>
                      <a:endParaRPr lang="ru-RU" b="1" i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зач</a:t>
                      </a:r>
                      <a:endParaRPr lang="ru-RU" b="1" i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незач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НЕЗАЧЕТ</a:t>
                      </a:r>
                      <a:endParaRPr lang="ru-RU" b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незач</a:t>
                      </a:r>
                      <a:endParaRPr lang="ru-RU" b="1" i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Работа не проверяется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1" i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1" i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1" i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НЕЗАЧЕТ</a:t>
                      </a:r>
                      <a:endParaRPr lang="ru-RU" b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зач</a:t>
                      </a:r>
                      <a:endParaRPr lang="ru-RU" b="1" i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err="1" smtClean="0"/>
                        <a:t>незач</a:t>
                      </a:r>
                      <a:endParaRPr lang="ru-RU" b="1" i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Работа не проверяется</a:t>
                      </a:r>
                      <a:endParaRPr lang="ru-RU" b="1" i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1" i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1" i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НЕЗАЧЕТ</a:t>
                      </a:r>
                      <a:endParaRPr lang="ru-RU" b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незач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Работа не проверяется</a:t>
                      </a:r>
                      <a:endParaRPr lang="ru-RU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НЕЗАЧЕТ</a:t>
                      </a:r>
                      <a:endParaRPr lang="ru-RU" b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незач</a:t>
                      </a:r>
                      <a:endParaRPr lang="ru-RU" b="1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r>
                        <a:rPr lang="ru-RU" dirty="0" smtClean="0"/>
                        <a:t>Работа не проверяется</a:t>
                      </a:r>
                      <a:endParaRPr lang="ru-RU" dirty="0"/>
                    </a:p>
                  </a:txBody>
                  <a:tcPr marL="91438" marR="9143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НЕЗАЧЕТ</a:t>
                      </a:r>
                      <a:endParaRPr lang="ru-RU" b="1" dirty="0"/>
                    </a:p>
                  </a:txBody>
                  <a:tcPr marL="91438" marR="91438">
                    <a:lnL w="381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3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Проведение повторной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проверки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0577" y="1469652"/>
            <a:ext cx="6925236" cy="46756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целях предотвращения конфликта интересов и обеспечения объективного оценивания итогового сочинения (изложения) обучающимся при получении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повторного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неудовлетворительного результата («незачет») за итоговое сочинение (изложение) предоставляется право подать в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письменной форме заявление на проверку сданного ими итогового сочинения (изложения) комиссией другой образовательной организации или комиссией, сформированной ОИВ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региональном или муниципальном уровнях. </a:t>
            </a:r>
          </a:p>
        </p:txBody>
      </p:sp>
      <p:pic>
        <p:nvPicPr>
          <p:cNvPr id="13314" name="Picture 2" descr="D:\ППОИ\ППОИ 2019-2020\ГИА-11\Сочинение 2020\1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2180" y="2263029"/>
            <a:ext cx="2675962" cy="27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Предоставление итогового сочинения в вузы в качестве индивидуального достижения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21978" y="1630456"/>
            <a:ext cx="6817657" cy="45820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algn="just">
              <a:buFont typeface="Wingdings 3" pitchFamily="18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Темы итогового сочинения 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образы оригиналов бланков итогового сочинения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участников доступны образовательным организациям высшего образования через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федеральную информационную систему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обеспечения проведения ГИА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(ФИС ГИА и Приема). </a:t>
            </a:r>
          </a:p>
        </p:txBody>
      </p:sp>
      <p:pic>
        <p:nvPicPr>
          <p:cNvPr id="14338" name="Picture 2" descr="D:\ППОИ\ППОИ 2019-2020\ГИА-11\Сочинение 2020\komp-gram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8918" y="2321298"/>
            <a:ext cx="3536578" cy="26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98677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Правила заполнения </a:t>
            </a:r>
            <a:r>
              <a:rPr lang="ru-RU" sz="3200" spc="-100" dirty="0" smtClean="0">
                <a:latin typeface="Comic Sans MS" pitchFamily="66" charset="0"/>
                <a:cs typeface="Arial" pitchFamily="34" charset="0"/>
              </a:rPr>
              <a:t>бланков сочинения </a:t>
            </a: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(изложения)</a:t>
            </a:r>
          </a:p>
        </p:txBody>
      </p:sp>
      <p:pic>
        <p:nvPicPr>
          <p:cNvPr id="52230" name="Picture 6" descr="C:\Users\soldatova_sa\Desktop\бланк0002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157" y="1411130"/>
            <a:ext cx="3610602" cy="51031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589" y="1411130"/>
            <a:ext cx="3738281" cy="5103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9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idx="1"/>
          </p:nvPr>
        </p:nvSpPr>
        <p:spPr>
          <a:xfrm>
            <a:off x="1062318" y="1693303"/>
            <a:ext cx="10273553" cy="414178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</a:rPr>
              <a:t>Все бланки итогового сочинения (изложения) заполняются </a:t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гелевыми</a:t>
            </a:r>
            <a:r>
              <a:rPr lang="ru-RU" sz="3600" dirty="0" smtClean="0">
                <a:latin typeface="Times New Roman" pitchFamily="18" charset="0"/>
              </a:rPr>
              <a:t>, </a:t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капиллярными ручками </a:t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с чернилами 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черного</a:t>
            </a:r>
            <a:r>
              <a:rPr lang="ru-RU" sz="3600" dirty="0" smtClean="0">
                <a:solidFill>
                  <a:srgbClr val="00006C"/>
                </a:solidFill>
                <a:latin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</a:rPr>
              <a:t>цвета.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600" dirty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>
                <a:latin typeface="Times New Roman" pitchFamily="18" charset="0"/>
              </a:rPr>
              <a:t>Ручка должна писать четко, без проблесков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98677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Правила заполнения </a:t>
            </a:r>
            <a:r>
              <a:rPr lang="ru-RU" sz="3200" spc="-100" dirty="0" smtClean="0">
                <a:latin typeface="Comic Sans MS" pitchFamily="66" charset="0"/>
                <a:cs typeface="Arial" pitchFamily="34" charset="0"/>
              </a:rPr>
              <a:t>бланков сочинения </a:t>
            </a: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406324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41945" y="1514901"/>
            <a:ext cx="971720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10-х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классов, участвующие в экзаменах по отдельным учебным предметам, освоение которых завершилось ранее,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участвуют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итоговом сочинении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(изложении) 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по окончании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10-го класса 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ППОИ\ППОИ 2019-2020\ГИА-11\Сочинение 2020\0_79a6a_d20bf42_orig - копи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9045" y="4697428"/>
            <a:ext cx="4353636" cy="18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spc="-100" dirty="0" smtClean="0">
                <a:latin typeface="Comic Sans MS" pitchFamily="66" charset="0"/>
                <a:cs typeface="Arial" pitchFamily="34" charset="0"/>
              </a:rPr>
              <a:t>Образцы заполнения бланка</a:t>
            </a:r>
            <a:endParaRPr lang="ru-RU" sz="3200" spc="-1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7846" y="1425388"/>
            <a:ext cx="4679577" cy="5109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8000"/>
                </a:solidFill>
              </a:rPr>
              <a:t>Правильно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49915" y="1358154"/>
            <a:ext cx="4919472" cy="5109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Неправильно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846" y="2186549"/>
            <a:ext cx="4679577" cy="173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351" y="4913973"/>
            <a:ext cx="5551752" cy="147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7100" y="2193648"/>
            <a:ext cx="5551752" cy="176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836024" y="1452283"/>
            <a:ext cx="26894" cy="531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1351" y="4025596"/>
            <a:ext cx="5551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После сканирования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(то, что размещается в личном кабинете участника)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94808" y="1776375"/>
            <a:ext cx="467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оригинал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460" y="4778969"/>
            <a:ext cx="2160905" cy="160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600" smtClean="0">
                <a:latin typeface="Times New Roman" pitchFamily="18" charset="0"/>
              </a:rPr>
              <a:t>Во всех заполняемых полях бланка регистрации и верхней части бланка записи участник должен изображать каждую цифру и букву, тщательно копируя образец ее написания из строки с образцами написания символов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60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60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600" smtClean="0">
                <a:latin typeface="Times New Roman" pitchFamily="18" charset="0"/>
              </a:rPr>
              <a:t> Небрежное написание символов может привести к тому, что при автоматизированной обработке символ может быть распознан неправильно.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98677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Правила заполнения </a:t>
            </a:r>
            <a:r>
              <a:rPr lang="ru-RU" sz="3200" spc="-100" dirty="0" smtClean="0">
                <a:latin typeface="Comic Sans MS" pitchFamily="66" charset="0"/>
                <a:cs typeface="Arial" pitchFamily="34" charset="0"/>
              </a:rPr>
              <a:t>бланков сочинения </a:t>
            </a: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(изложения)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893" y="2837329"/>
            <a:ext cx="11630238" cy="1129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7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129553" y="1411941"/>
            <a:ext cx="10004612" cy="4718985"/>
          </a:xfrm>
        </p:spPr>
        <p:txBody>
          <a:bodyPr/>
          <a:lstStyle/>
          <a:p>
            <a:pPr marL="0" indent="538163" algn="just" eaLnBrk="1" hangingPunct="1">
              <a:buFont typeface="Wingdings" pitchFamily="2" charset="2"/>
              <a:buNone/>
            </a:pPr>
            <a:r>
              <a:rPr lang="ru-RU" sz="3000" dirty="0" smtClean="0">
                <a:latin typeface="Times New Roman" pitchFamily="18" charset="0"/>
              </a:rPr>
              <a:t>Каждое поле в бланках заполняется, начиная с </a:t>
            </a:r>
            <a:r>
              <a:rPr lang="ru-RU" sz="3600" b="1" dirty="0" smtClean="0">
                <a:latin typeface="Times New Roman" pitchFamily="18" charset="0"/>
              </a:rPr>
              <a:t>первой позиции </a:t>
            </a:r>
            <a:r>
              <a:rPr lang="ru-RU" sz="3000" dirty="0" smtClean="0">
                <a:latin typeface="Times New Roman" pitchFamily="18" charset="0"/>
              </a:rPr>
              <a:t>(в том числе и поля для занесения фамилии, имени и отчества участника). </a:t>
            </a:r>
          </a:p>
          <a:p>
            <a:pPr marL="0" indent="538163" algn="just" eaLnBrk="1" hangingPunct="1">
              <a:buFont typeface="Wingdings" pitchFamily="2" charset="2"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marL="0" indent="538163" algn="just" eaLnBrk="1" hangingPunct="1">
              <a:buFont typeface="Wingdings" pitchFamily="2" charset="2"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marL="0" indent="538163" algn="just" eaLnBrk="1" hangingPunct="1">
              <a:buFont typeface="Wingdings" pitchFamily="2" charset="2"/>
              <a:buNone/>
            </a:pPr>
            <a:r>
              <a:rPr lang="ru-RU" sz="3000" dirty="0" smtClean="0">
                <a:latin typeface="Times New Roman" pitchFamily="18" charset="0"/>
              </a:rPr>
              <a:t>Если участник не имеет информации для заполнения какого-то конкретного поля, он должен оставить это поле </a:t>
            </a:r>
            <a:r>
              <a:rPr lang="ru-RU" sz="3000" b="1" dirty="0" smtClean="0">
                <a:latin typeface="Times New Roman" pitchFamily="18" charset="0"/>
              </a:rPr>
              <a:t>пустым</a:t>
            </a:r>
            <a:r>
              <a:rPr lang="ru-RU" sz="3000" dirty="0" smtClean="0">
                <a:latin typeface="Times New Roman" pitchFamily="18" charset="0"/>
              </a:rPr>
              <a:t> (не делать прочерков).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98677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Правила заполнения </a:t>
            </a:r>
            <a:r>
              <a:rPr lang="ru-RU" sz="3200" spc="-100" dirty="0" smtClean="0">
                <a:latin typeface="Comic Sans MS" pitchFamily="66" charset="0"/>
                <a:cs typeface="Arial" pitchFamily="34" charset="0"/>
              </a:rPr>
              <a:t>бланков сочинения </a:t>
            </a: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(изложения)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131" y="2896160"/>
            <a:ext cx="8781151" cy="94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918" y="5169778"/>
            <a:ext cx="8680731" cy="131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BC0000"/>
                </a:solidFill>
                <a:latin typeface="Times New Roman" pitchFamily="18" charset="0"/>
              </a:rPr>
              <a:t>Категорически запрещается:</a:t>
            </a:r>
            <a:endParaRPr lang="ru-RU" sz="3200" dirty="0" smtClean="0">
              <a:solidFill>
                <a:srgbClr val="BC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Times New Roman" pitchFamily="18" charset="0"/>
              <a:buChar char="˟"/>
            </a:pPr>
            <a:r>
              <a:rPr lang="ru-RU" sz="2400" dirty="0" smtClean="0">
                <a:latin typeface="Times New Roman" pitchFamily="18" charset="0"/>
              </a:rPr>
              <a:t>делать в полях бланков, вне полей бланков или в полях, заполненных типографским способом, какие-либо записи и (или) пометки, не относящиеся к содержанию полей бланков; </a:t>
            </a:r>
          </a:p>
          <a:p>
            <a:pPr>
              <a:buFont typeface="Times New Roman" pitchFamily="18" charset="0"/>
              <a:buChar char="˟"/>
            </a:pPr>
            <a:r>
              <a:rPr lang="ru-RU" sz="2400" dirty="0">
                <a:latin typeface="Times New Roman" pitchFamily="18" charset="0"/>
              </a:rPr>
              <a:t>использовать для заполнения бланков </a:t>
            </a:r>
            <a:endParaRPr lang="ru-RU" sz="2400" dirty="0" smtClean="0">
              <a:latin typeface="Times New Roman" pitchFamily="18" charset="0"/>
            </a:endParaRPr>
          </a:p>
          <a:p>
            <a:pPr lvl="1">
              <a:buFont typeface="Times New Roman" pitchFamily="18" charset="0"/>
              <a:buChar char="˟"/>
            </a:pPr>
            <a:r>
              <a:rPr lang="ru-RU" sz="1800" dirty="0" smtClean="0">
                <a:latin typeface="Times New Roman" pitchFamily="18" charset="0"/>
              </a:rPr>
              <a:t>цветные ручки вместо черной,  </a:t>
            </a:r>
            <a:endParaRPr lang="ru-RU" sz="1800" dirty="0">
              <a:latin typeface="Times New Roman" pitchFamily="18" charset="0"/>
            </a:endParaRPr>
          </a:p>
          <a:p>
            <a:pPr lvl="1">
              <a:buFont typeface="Times New Roman" pitchFamily="18" charset="0"/>
              <a:buChar char="˟"/>
            </a:pPr>
            <a:r>
              <a:rPr lang="ru-RU" sz="1800" dirty="0" smtClean="0">
                <a:latin typeface="Times New Roman" pitchFamily="18" charset="0"/>
              </a:rPr>
              <a:t>карандаш (даже для черновых записей на бланках),</a:t>
            </a:r>
          </a:p>
          <a:p>
            <a:pPr lvl="1">
              <a:buFont typeface="Times New Roman" pitchFamily="18" charset="0"/>
              <a:buChar char="˟"/>
            </a:pPr>
            <a:r>
              <a:rPr lang="ru-RU" sz="1800" dirty="0" smtClean="0">
                <a:latin typeface="Times New Roman" pitchFamily="18" charset="0"/>
              </a:rPr>
              <a:t>средства для исправления внесенной в бланки информации («замазку», «ластик» и др.)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98677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Правила заполнения </a:t>
            </a:r>
            <a:r>
              <a:rPr lang="ru-RU" sz="3200" spc="-100" dirty="0" smtClean="0">
                <a:latin typeface="Comic Sans MS" pitchFamily="66" charset="0"/>
                <a:cs typeface="Arial" pitchFamily="34" charset="0"/>
              </a:rPr>
              <a:t>бланков сочинения </a:t>
            </a: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8791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41438"/>
            <a:ext cx="11055351" cy="1871662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</a:rPr>
              <a:t>В верхней части бланка регистрации расположены: </a:t>
            </a:r>
            <a:endParaRPr lang="ru-RU" sz="1900" dirty="0" smtClean="0">
              <a:latin typeface="Times New Roman" pitchFamily="18" charset="0"/>
            </a:endParaRPr>
          </a:p>
          <a:p>
            <a:pPr marL="522288" lvl="1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вертикальный и горизонтальный штрих-коды;</a:t>
            </a:r>
          </a:p>
          <a:p>
            <a:pPr marL="522288" lvl="1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поля для рукописного занесения информации;</a:t>
            </a:r>
          </a:p>
          <a:p>
            <a:pPr marL="522288" lvl="1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</a:rPr>
              <a:t>строка с образцами написания символов.</a:t>
            </a:r>
          </a:p>
          <a:p>
            <a:pPr marL="179388" lvl="1" indent="4763" eaLnBrk="1" hangingPunct="1">
              <a:lnSpc>
                <a:spcPct val="80000"/>
              </a:lnSpc>
            </a:pPr>
            <a:endParaRPr lang="ru-RU" sz="900" dirty="0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</a:rPr>
              <a:t>Поле </a:t>
            </a:r>
            <a:r>
              <a:rPr lang="ru-RU" sz="2400" b="1" dirty="0" smtClean="0">
                <a:latin typeface="Times New Roman" pitchFamily="18" charset="0"/>
              </a:rPr>
              <a:t>«код работы»</a:t>
            </a:r>
            <a:r>
              <a:rPr lang="ru-RU" sz="1900" b="1" dirty="0" smtClean="0">
                <a:latin typeface="Times New Roman" pitchFamily="18" charset="0"/>
              </a:rPr>
              <a:t> заполняется  </a:t>
            </a:r>
            <a:r>
              <a:rPr lang="ru-RU" sz="1900" b="1" dirty="0" err="1" smtClean="0">
                <a:latin typeface="Times New Roman" pitchFamily="18" charset="0"/>
              </a:rPr>
              <a:t>автоматизированно</a:t>
            </a:r>
            <a:r>
              <a:rPr lang="ru-RU" sz="1900" b="1" dirty="0" smtClean="0">
                <a:latin typeface="Times New Roman" pitchFamily="18" charset="0"/>
              </a:rPr>
              <a:t> </a:t>
            </a:r>
            <a:br>
              <a:rPr lang="ru-RU" sz="1900" b="1" dirty="0" smtClean="0">
                <a:latin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</a:rPr>
              <a:t>при печати бланков. 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98677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Бланк регистрации итогового сочинения (изложения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 </a:t>
            </a:r>
          </a:p>
        </p:txBody>
      </p:sp>
      <p:pic>
        <p:nvPicPr>
          <p:cNvPr id="55300" name="Picture 5" descr="C:\Users\soldatova_sa\Desktop\бланк0001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3284538"/>
            <a:ext cx="11650133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6" descr="C:\Users\soldatova_sa\Desktop\бланк0001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717" y="1373195"/>
            <a:ext cx="10356022" cy="31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9223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Бланк регистрации итогового сочинения (изложения) 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814918" y="4724400"/>
            <a:ext cx="1824567" cy="1009650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Регион </a:t>
            </a: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1871134" y="3068638"/>
            <a:ext cx="385233" cy="1655762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335929" y="2764305"/>
            <a:ext cx="80433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3 8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 flipV="1">
            <a:off x="3888318" y="2997201"/>
            <a:ext cx="190500" cy="1800225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215218" y="4724400"/>
            <a:ext cx="1824567" cy="1009650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Код ОО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034927" y="2764305"/>
            <a:ext cx="191981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0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5  </a:t>
            </a:r>
            <a:r>
              <a:rPr lang="en-US" sz="2000" dirty="0">
                <a:latin typeface="Arial" charset="0"/>
              </a:rPr>
              <a:t>0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 </a:t>
            </a:r>
            <a:r>
              <a:rPr lang="en-US" sz="2000" dirty="0">
                <a:latin typeface="Arial" charset="0"/>
              </a:rPr>
              <a:t>I </a:t>
            </a:r>
            <a:r>
              <a:rPr lang="en-US" sz="2000" dirty="0" smtClean="0">
                <a:latin typeface="Arial" charset="0"/>
              </a:rPr>
              <a:t>  </a:t>
            </a:r>
            <a:r>
              <a:rPr lang="en-US" sz="2000" dirty="0" err="1" smtClean="0">
                <a:latin typeface="Arial" charset="0"/>
              </a:rPr>
              <a:t>I</a:t>
            </a:r>
            <a:r>
              <a:rPr lang="en-US" sz="2000" dirty="0" smtClean="0">
                <a:latin typeface="Arial" charset="0"/>
              </a:rPr>
              <a:t>  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I</a:t>
            </a:r>
            <a:endParaRPr lang="ru-RU" sz="2000" dirty="0">
              <a:latin typeface="Arial" charset="0"/>
            </a:endParaRP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H="1" flipV="1">
            <a:off x="5422901" y="2997201"/>
            <a:ext cx="768351" cy="1800225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5422901" y="4724400"/>
            <a:ext cx="1824567" cy="1009650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Класс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898963" y="2768227"/>
            <a:ext cx="124883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I</a:t>
            </a:r>
            <a:r>
              <a:rPr lang="ru-RU" sz="2000" dirty="0">
                <a:latin typeface="Arial" charset="0"/>
              </a:rPr>
              <a:t>  </a:t>
            </a:r>
            <a:r>
              <a:rPr lang="en-US" sz="2000" dirty="0">
                <a:latin typeface="Arial" charset="0"/>
              </a:rPr>
              <a:t>2</a:t>
            </a:r>
            <a:r>
              <a:rPr lang="ru-RU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 </a:t>
            </a:r>
            <a:r>
              <a:rPr lang="ru-RU" dirty="0" smtClean="0">
                <a:latin typeface="Arial" charset="0"/>
              </a:rPr>
              <a:t>А</a:t>
            </a:r>
            <a:endParaRPr lang="ru-RU" dirty="0">
              <a:latin typeface="Arial" charset="0"/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 flipV="1">
            <a:off x="7056967" y="3068638"/>
            <a:ext cx="1534584" cy="1801812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7435851" y="4868863"/>
            <a:ext cx="2592916" cy="1009650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/>
              <a:t>Место проведение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sz="2400" b="1" dirty="0"/>
              <a:t>=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Код ОО</a:t>
            </a:r>
            <a:endParaRPr lang="en-US" b="1" dirty="0"/>
          </a:p>
          <a:p>
            <a:pPr algn="ctr"/>
            <a:r>
              <a:rPr lang="en-US" sz="1200" b="1" dirty="0"/>
              <a:t>(</a:t>
            </a:r>
            <a:r>
              <a:rPr lang="ru-RU" sz="1200" b="1" dirty="0"/>
              <a:t>исключение для  тех кто пишет на дому)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5885828" y="2769068"/>
            <a:ext cx="19198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0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5  </a:t>
            </a:r>
            <a:r>
              <a:rPr lang="en-US" sz="2000" dirty="0">
                <a:latin typeface="Arial" charset="0"/>
              </a:rPr>
              <a:t>0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 </a:t>
            </a:r>
            <a:r>
              <a:rPr lang="en-US" sz="2000" dirty="0">
                <a:latin typeface="Arial" charset="0"/>
              </a:rPr>
              <a:t>I </a:t>
            </a:r>
            <a:r>
              <a:rPr lang="en-US" sz="2000" dirty="0" smtClean="0">
                <a:latin typeface="Arial" charset="0"/>
              </a:rPr>
              <a:t>  0</a:t>
            </a:r>
            <a:r>
              <a:rPr lang="en-US" sz="1600" dirty="0" smtClean="0">
                <a:latin typeface="Arial" charset="0"/>
              </a:rPr>
              <a:t>   </a:t>
            </a:r>
            <a:r>
              <a:rPr lang="en-US" sz="2000" dirty="0">
                <a:latin typeface="Arial" charset="0"/>
              </a:rPr>
              <a:t>4</a:t>
            </a:r>
            <a:endParaRPr lang="ru-RU" sz="2000" dirty="0">
              <a:latin typeface="Arial" charset="0"/>
            </a:endParaRP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V="1">
            <a:off x="5327651" y="3161179"/>
            <a:ext cx="2496608" cy="1707683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3888318" y="4868863"/>
            <a:ext cx="2592916" cy="1009650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Номер кабинета</a:t>
            </a:r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V="1">
            <a:off x="8879418" y="3068638"/>
            <a:ext cx="865716" cy="230505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7727951" y="5300663"/>
            <a:ext cx="2592916" cy="1009650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Дата проведения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7727951" y="2764305"/>
            <a:ext cx="196426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0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0</a:t>
            </a:r>
            <a:r>
              <a:rPr lang="en-US" sz="2000" dirty="0" smtClean="0">
                <a:latin typeface="Arial" charset="0"/>
              </a:rPr>
              <a:t>  </a:t>
            </a:r>
            <a:r>
              <a:rPr lang="ru-RU" sz="2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5</a:t>
            </a:r>
            <a:endParaRPr lang="ru-RU" sz="2000" dirty="0">
              <a:latin typeface="Arial" charset="0"/>
            </a:endParaRP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9038167" y="2769068"/>
            <a:ext cx="227965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0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6</a:t>
            </a:r>
            <a:r>
              <a:rPr lang="en-US" sz="1400" dirty="0" smtClean="0">
                <a:latin typeface="Arial" charset="0"/>
              </a:rPr>
              <a:t>     </a:t>
            </a:r>
            <a:r>
              <a:rPr lang="en-US" sz="2000" dirty="0">
                <a:latin typeface="Arial" charset="0"/>
              </a:rPr>
              <a:t>I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 </a:t>
            </a:r>
            <a:r>
              <a:rPr lang="ru-RU" sz="2000" dirty="0">
                <a:latin typeface="Arial" charset="0"/>
              </a:rPr>
              <a:t>2</a:t>
            </a:r>
            <a:r>
              <a:rPr lang="en-US" sz="1400" dirty="0">
                <a:latin typeface="Arial" charset="0"/>
              </a:rPr>
              <a:t>    </a:t>
            </a:r>
            <a:r>
              <a:rPr lang="en-US" sz="1400" dirty="0" smtClean="0">
                <a:latin typeface="Arial" charset="0"/>
              </a:rPr>
              <a:t>  </a:t>
            </a:r>
            <a:r>
              <a:rPr lang="en-US" sz="2000" dirty="0" smtClean="0">
                <a:latin typeface="Arial" charset="0"/>
              </a:rPr>
              <a:t>2</a:t>
            </a:r>
            <a:r>
              <a:rPr lang="en-US" sz="1400" dirty="0" smtClean="0">
                <a:latin typeface="Arial" charset="0"/>
              </a:rPr>
              <a:t>   </a:t>
            </a:r>
            <a:r>
              <a:rPr lang="ru-RU" sz="2000" dirty="0" smtClean="0">
                <a:latin typeface="Arial" charset="0"/>
              </a:rPr>
              <a:t>3</a:t>
            </a:r>
            <a:endParaRPr lang="ru-RU" sz="2000" dirty="0">
              <a:latin typeface="Arial" charset="0"/>
            </a:endParaRP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239184" y="4797425"/>
            <a:ext cx="2497667" cy="1009650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Код вида работы:</a:t>
            </a:r>
          </a:p>
          <a:p>
            <a:pPr algn="ctr"/>
            <a:r>
              <a:rPr lang="ru-RU" b="1"/>
              <a:t>20 – сочинение </a:t>
            </a:r>
          </a:p>
          <a:p>
            <a:pPr algn="ctr"/>
            <a:r>
              <a:rPr lang="ru-RU" b="1"/>
              <a:t>21 – изложение</a:t>
            </a:r>
            <a:r>
              <a:rPr lang="ru-RU"/>
              <a:t> </a:t>
            </a:r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 flipV="1">
            <a:off x="2063751" y="3787775"/>
            <a:ext cx="287867" cy="100965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 flipV="1">
            <a:off x="3983568" y="3873689"/>
            <a:ext cx="192617" cy="995173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3024718" y="4797425"/>
            <a:ext cx="1824567" cy="1009650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Вид работы</a:t>
            </a: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 flipV="1">
            <a:off x="6288617" y="3789363"/>
            <a:ext cx="0" cy="1008062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5422901" y="4797425"/>
            <a:ext cx="1824567" cy="1009650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Номер темы</a:t>
            </a:r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H="1" flipV="1">
            <a:off x="7535334" y="3716338"/>
            <a:ext cx="1248833" cy="1152525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7435851" y="4724400"/>
            <a:ext cx="4007596" cy="1931894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/>
              <a:t>Количество фактически </a:t>
            </a:r>
            <a:br>
              <a:rPr lang="ru-RU" b="1" dirty="0" smtClean="0"/>
            </a:br>
            <a:r>
              <a:rPr lang="ru-RU" b="1" dirty="0" smtClean="0"/>
              <a:t>исписанных бланков</a:t>
            </a:r>
            <a:endParaRPr lang="ru-RU" b="1" dirty="0"/>
          </a:p>
          <a:p>
            <a:pPr algn="ctr"/>
            <a:r>
              <a:rPr lang="ru-RU" dirty="0"/>
              <a:t>(бланки </a:t>
            </a: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записи </a:t>
            </a:r>
            <a:r>
              <a:rPr lang="ru-RU" dirty="0"/>
              <a:t>ответов</a:t>
            </a:r>
            <a:r>
              <a:rPr lang="ru-RU" dirty="0" smtClean="0"/>
              <a:t>)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ru-RU" sz="2000" b="1" dirty="0" smtClean="0">
                <a:solidFill>
                  <a:srgbClr val="8E0000"/>
                </a:solidFill>
              </a:rPr>
              <a:t>Заполняется </a:t>
            </a:r>
            <a:br>
              <a:rPr lang="ru-RU" sz="2000" b="1" dirty="0" smtClean="0">
                <a:solidFill>
                  <a:srgbClr val="8E0000"/>
                </a:solidFill>
              </a:rPr>
            </a:br>
            <a:r>
              <a:rPr lang="ru-RU" sz="2000" b="1" dirty="0" smtClean="0">
                <a:solidFill>
                  <a:srgbClr val="8E0000"/>
                </a:solidFill>
              </a:rPr>
              <a:t>организатором в аудитории </a:t>
            </a:r>
            <a:br>
              <a:rPr lang="ru-RU" sz="2000" b="1" dirty="0" smtClean="0">
                <a:solidFill>
                  <a:srgbClr val="8E0000"/>
                </a:solidFill>
              </a:rPr>
            </a:br>
            <a:r>
              <a:rPr lang="ru-RU" sz="2000" b="1" dirty="0" smtClean="0">
                <a:solidFill>
                  <a:srgbClr val="8E0000"/>
                </a:solidFill>
              </a:rPr>
              <a:t>при сдаче бланков</a:t>
            </a:r>
            <a:endParaRPr lang="ru-RU" sz="2000" b="1" dirty="0">
              <a:solidFill>
                <a:srgbClr val="8E0000"/>
              </a:solidFill>
            </a:endParaRP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2256367" y="3478495"/>
            <a:ext cx="80433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2 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0</a:t>
            </a:r>
            <a:endParaRPr lang="ru-RU" sz="2000" dirty="0">
              <a:latin typeface="Arial" charset="0"/>
            </a:endParaRP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3122686" y="3476815"/>
            <a:ext cx="3025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С</a:t>
            </a:r>
            <a:r>
              <a:rPr lang="en-US" sz="2000" dirty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Ч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ru-RU" sz="200" dirty="0" smtClean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И</a:t>
            </a:r>
            <a:r>
              <a:rPr lang="ru-RU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Н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Е </a:t>
            </a:r>
            <a:r>
              <a:rPr lang="ru-RU" sz="2000" dirty="0" smtClean="0">
                <a:latin typeface="Arial" charset="0"/>
              </a:rPr>
              <a:t>Н</a:t>
            </a:r>
            <a:r>
              <a:rPr lang="en-US" sz="2000" dirty="0" smtClean="0">
                <a:latin typeface="Arial" charset="0"/>
              </a:rPr>
              <a:t>  </a:t>
            </a:r>
            <a:r>
              <a:rPr lang="ru-RU" sz="2000" dirty="0" smtClean="0">
                <a:latin typeface="Arial" charset="0"/>
              </a:rPr>
              <a:t>И </a:t>
            </a:r>
            <a:r>
              <a:rPr lang="ru-RU" sz="2000" dirty="0">
                <a:latin typeface="Arial" charset="0"/>
              </a:rPr>
              <a:t>Е</a:t>
            </a: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5949328" y="3476815"/>
            <a:ext cx="127423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 </a:t>
            </a:r>
            <a:r>
              <a:rPr lang="en-US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0</a:t>
            </a:r>
            <a:r>
              <a:rPr lang="en-US" sz="2000" dirty="0" smtClean="0">
                <a:latin typeface="Arial" charset="0"/>
              </a:rPr>
              <a:t>  </a:t>
            </a:r>
            <a:r>
              <a:rPr lang="en-US" sz="2000" dirty="0">
                <a:latin typeface="Arial" charset="0"/>
              </a:rPr>
              <a:t>8</a:t>
            </a:r>
            <a:endParaRPr lang="ru-RU" sz="2000" dirty="0">
              <a:latin typeface="Arial" charset="0"/>
            </a:endParaRP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7029452" y="3486618"/>
            <a:ext cx="127423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8E0000"/>
                </a:solidFill>
                <a:latin typeface="Arial" charset="0"/>
              </a:rPr>
              <a:t>0</a:t>
            </a:r>
            <a:r>
              <a:rPr lang="en-US" dirty="0" smtClean="0">
                <a:solidFill>
                  <a:srgbClr val="8E0000"/>
                </a:solidFill>
                <a:latin typeface="Arial" charset="0"/>
              </a:rPr>
              <a:t>  </a:t>
            </a:r>
            <a:r>
              <a:rPr lang="ru-RU" sz="2000" dirty="0">
                <a:solidFill>
                  <a:srgbClr val="8E0000"/>
                </a:solidFill>
                <a:latin typeface="Arial" charset="0"/>
              </a:rPr>
              <a:t>0</a:t>
            </a:r>
            <a:r>
              <a:rPr lang="en-US" sz="2000" dirty="0">
                <a:solidFill>
                  <a:srgbClr val="8E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8E0000"/>
                </a:solidFill>
                <a:latin typeface="Arial" charset="0"/>
              </a:rPr>
              <a:t> 2</a:t>
            </a:r>
            <a:endParaRPr lang="ru-RU" sz="2000" dirty="0">
              <a:solidFill>
                <a:srgbClr val="8E0000"/>
              </a:solidFill>
              <a:latin typeface="Arial" charset="0"/>
            </a:endParaRPr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 flipV="1">
            <a:off x="8593667" y="3716338"/>
            <a:ext cx="383117" cy="1296987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7823908" y="5013325"/>
            <a:ext cx="2211853" cy="1296988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/>
              <a:t>Код работы</a:t>
            </a:r>
          </a:p>
          <a:p>
            <a:pPr algn="ctr"/>
            <a:r>
              <a:rPr lang="ru-RU" sz="1600" dirty="0"/>
              <a:t>Заполняется </a:t>
            </a:r>
            <a:br>
              <a:rPr lang="ru-RU" sz="1600" dirty="0"/>
            </a:br>
            <a:r>
              <a:rPr lang="ru-RU" sz="1600" dirty="0"/>
              <a:t>автоматически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при печати</a:t>
            </a:r>
            <a:br>
              <a:rPr lang="ru-RU" sz="1600" dirty="0"/>
            </a:br>
            <a:r>
              <a:rPr lang="ru-RU" sz="1600" dirty="0"/>
              <a:t>бланков</a:t>
            </a:r>
          </a:p>
        </p:txBody>
      </p:sp>
    </p:spTree>
    <p:extLst>
      <p:ext uri="{BB962C8B-B14F-4D97-AF65-F5344CB8AC3E}">
        <p14:creationId xmlns:p14="http://schemas.microsoft.com/office/powerpoint/2010/main" val="25809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8" grpId="1" animBg="1"/>
      <p:bldP spid="38919" grpId="0" animBg="1"/>
      <p:bldP spid="38919" grpId="1" animBg="1"/>
      <p:bldP spid="38920" grpId="0"/>
      <p:bldP spid="38922" grpId="0" animBg="1"/>
      <p:bldP spid="38922" grpId="1" animBg="1"/>
      <p:bldP spid="38921" grpId="0" animBg="1"/>
      <p:bldP spid="38921" grpId="1" animBg="1"/>
      <p:bldP spid="38923" grpId="0"/>
      <p:bldP spid="38925" grpId="0" animBg="1"/>
      <p:bldP spid="38925" grpId="1" animBg="1"/>
      <p:bldP spid="38924" grpId="0" animBg="1"/>
      <p:bldP spid="38924" grpId="1" animBg="1"/>
      <p:bldP spid="38926" grpId="0"/>
      <p:bldP spid="38928" grpId="0" animBg="1"/>
      <p:bldP spid="38928" grpId="1" animBg="1"/>
      <p:bldP spid="38929" grpId="0" animBg="1"/>
      <p:bldP spid="38929" grpId="1" animBg="1"/>
      <p:bldP spid="38930" grpId="0"/>
      <p:bldP spid="38931" grpId="0" animBg="1"/>
      <p:bldP spid="38931" grpId="1" animBg="1"/>
      <p:bldP spid="38932" grpId="0" animBg="1"/>
      <p:bldP spid="38932" grpId="1" animBg="1"/>
      <p:bldP spid="38933" grpId="0" animBg="1"/>
      <p:bldP spid="38933" grpId="1" animBg="1"/>
      <p:bldP spid="38934" grpId="0" animBg="1"/>
      <p:bldP spid="38934" grpId="1" animBg="1"/>
      <p:bldP spid="38935" grpId="0"/>
      <p:bldP spid="38936" grpId="0"/>
      <p:bldP spid="38937" grpId="0" animBg="1"/>
      <p:bldP spid="38937" grpId="1" animBg="1"/>
      <p:bldP spid="38938" grpId="0" animBg="1"/>
      <p:bldP spid="38938" grpId="1" animBg="1"/>
      <p:bldP spid="38939" grpId="0" animBg="1"/>
      <p:bldP spid="38939" grpId="1" animBg="1"/>
      <p:bldP spid="38940" grpId="0" animBg="1"/>
      <p:bldP spid="38940" grpId="1" animBg="1"/>
      <p:bldP spid="38941" grpId="0" animBg="1"/>
      <p:bldP spid="38941" grpId="1" animBg="1"/>
      <p:bldP spid="38942" grpId="0" animBg="1"/>
      <p:bldP spid="38942" grpId="1" animBg="1"/>
      <p:bldP spid="38943" grpId="0" animBg="1"/>
      <p:bldP spid="38943" grpId="1" animBg="1"/>
      <p:bldP spid="38944" grpId="0" animBg="1"/>
      <p:bldP spid="38944" grpId="1" animBg="1"/>
      <p:bldP spid="38945" grpId="0"/>
      <p:bldP spid="38946" grpId="0"/>
      <p:bldP spid="38947" grpId="0"/>
      <p:bldP spid="38948" grpId="0"/>
      <p:bldP spid="38949" grpId="0" animBg="1"/>
      <p:bldP spid="38949" grpId="1" animBg="1"/>
      <p:bldP spid="38950" grpId="0" animBg="1"/>
      <p:bldP spid="38950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2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34" y="1433980"/>
            <a:ext cx="11523133" cy="41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9794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Бланк регистрации итогового сочинения (изложения)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53017" y="4009466"/>
            <a:ext cx="2305049" cy="1370013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Фамилия </a:t>
            </a:r>
          </a:p>
          <a:p>
            <a:pPr algn="ctr"/>
            <a:r>
              <a:rPr lang="ru-RU" b="1"/>
              <a:t>Имя </a:t>
            </a:r>
          </a:p>
          <a:p>
            <a:pPr algn="ctr"/>
            <a:r>
              <a:rPr lang="ru-RU" b="1"/>
              <a:t>Отчество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 flipV="1">
            <a:off x="3829050" y="3793565"/>
            <a:ext cx="670983" cy="6477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348566" y="4441266"/>
            <a:ext cx="2497667" cy="936625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Серия </a:t>
            </a:r>
          </a:p>
          <a:p>
            <a:pPr algn="ctr"/>
            <a:r>
              <a:rPr lang="ru-RU" b="1"/>
              <a:t>документа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087033" y="2074304"/>
            <a:ext cx="355176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И </a:t>
            </a:r>
            <a:r>
              <a:rPr lang="ru-RU" sz="2000" dirty="0" smtClean="0">
                <a:latin typeface="Arial" charset="0"/>
              </a:rPr>
              <a:t> В  А </a:t>
            </a:r>
            <a:r>
              <a:rPr lang="ru-RU" sz="10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Н  </a:t>
            </a:r>
            <a:r>
              <a:rPr lang="ru-RU" sz="2000" dirty="0">
                <a:latin typeface="Arial" charset="0"/>
              </a:rPr>
              <a:t>О</a:t>
            </a:r>
            <a:r>
              <a:rPr lang="ru-RU" sz="1600" dirty="0">
                <a:latin typeface="Arial" charset="0"/>
              </a:rPr>
              <a:t> 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В</a:t>
            </a:r>
            <a:endParaRPr lang="ru-RU" sz="2000" dirty="0">
              <a:latin typeface="Arial" charset="0"/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V="1">
            <a:off x="7380816" y="3722128"/>
            <a:ext cx="287867" cy="792162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6131984" y="4441266"/>
            <a:ext cx="2400300" cy="936625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Номер </a:t>
            </a:r>
          </a:p>
          <a:p>
            <a:pPr algn="ctr"/>
            <a:r>
              <a:rPr lang="ru-RU" b="1"/>
              <a:t>документа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076450" y="2460066"/>
            <a:ext cx="191981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И  В 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А </a:t>
            </a:r>
            <a:r>
              <a:rPr lang="ru-RU" sz="1400" dirty="0" smtClean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Н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2113179" y="2830047"/>
            <a:ext cx="393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И 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В </a:t>
            </a:r>
            <a:r>
              <a:rPr lang="ru-RU" sz="2000" dirty="0" smtClean="0">
                <a:latin typeface="Arial" charset="0"/>
              </a:rPr>
              <a:t> А  </a:t>
            </a:r>
            <a:r>
              <a:rPr lang="ru-RU" sz="2000" dirty="0">
                <a:latin typeface="Arial" charset="0"/>
              </a:rPr>
              <a:t>Н</a:t>
            </a:r>
            <a:r>
              <a:rPr lang="ru-RU" sz="1200" dirty="0">
                <a:latin typeface="Arial" charset="0"/>
              </a:rPr>
              <a:t> </a:t>
            </a:r>
            <a:r>
              <a:rPr lang="ru-RU" sz="12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</a:t>
            </a:r>
            <a:r>
              <a:rPr lang="ru-RU" sz="1600" dirty="0" smtClean="0">
                <a:latin typeface="Arial" charset="0"/>
              </a:rPr>
              <a:t>  </a:t>
            </a:r>
            <a:r>
              <a:rPr lang="ru-RU" sz="2000" dirty="0" smtClean="0">
                <a:latin typeface="Arial" charset="0"/>
              </a:rPr>
              <a:t>В  И</a:t>
            </a:r>
            <a:r>
              <a:rPr lang="ru-RU" sz="1400" dirty="0" smtClean="0">
                <a:latin typeface="Arial" charset="0"/>
              </a:rPr>
              <a:t>  </a:t>
            </a:r>
            <a:r>
              <a:rPr lang="ru-RU" sz="2000" dirty="0" smtClean="0">
                <a:latin typeface="Arial" charset="0"/>
              </a:rPr>
              <a:t>Ч</a:t>
            </a:r>
            <a:endParaRPr lang="ru-RU" sz="2000" dirty="0">
              <a:latin typeface="Arial" charset="0"/>
            </a:endParaRP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V="1">
            <a:off x="2004483" y="3361765"/>
            <a:ext cx="287867" cy="6477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3138891" y="3363541"/>
            <a:ext cx="186266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2  0  </a:t>
            </a:r>
            <a:r>
              <a:rPr lang="ru-RU" sz="1200" dirty="0" smtClean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3 </a:t>
            </a:r>
            <a:r>
              <a:rPr lang="ru-RU" sz="2000" dirty="0" smtClean="0">
                <a:latin typeface="Arial" charset="0"/>
              </a:rPr>
              <a:t> 5</a:t>
            </a:r>
            <a:endParaRPr lang="ru-RU" sz="2000" dirty="0">
              <a:latin typeface="Arial" charset="0"/>
            </a:endParaRP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6963087" y="3365969"/>
            <a:ext cx="2015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0</a:t>
            </a:r>
            <a:r>
              <a:rPr lang="en-US" sz="2000" dirty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 0</a:t>
            </a:r>
            <a:r>
              <a:rPr lang="en-US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 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I</a:t>
            </a:r>
            <a:r>
              <a:rPr lang="ru-RU" sz="1400" dirty="0">
                <a:latin typeface="Arial" charset="0"/>
              </a:rPr>
              <a:t>  </a:t>
            </a:r>
            <a:r>
              <a:rPr lang="ru-RU" sz="14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I</a:t>
            </a:r>
            <a:r>
              <a:rPr lang="ru-RU" dirty="0">
                <a:latin typeface="Arial" charset="0"/>
              </a:rPr>
              <a:t> </a:t>
            </a:r>
            <a:r>
              <a:rPr lang="ru-RU" sz="1100" dirty="0" smtClean="0">
                <a:latin typeface="Arial" charset="0"/>
              </a:rPr>
              <a:t>   </a:t>
            </a:r>
            <a:r>
              <a:rPr lang="ru-RU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I</a:t>
            </a:r>
            <a:r>
              <a:rPr lang="ru-RU" sz="1600" dirty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   </a:t>
            </a:r>
            <a:r>
              <a:rPr lang="en-US" sz="2000" dirty="0" smtClean="0">
                <a:latin typeface="Arial" charset="0"/>
              </a:rPr>
              <a:t>I</a:t>
            </a:r>
            <a:endParaRPr lang="ru-RU" sz="2000" dirty="0">
              <a:latin typeface="Arial" charset="0"/>
            </a:endParaRPr>
          </a:p>
        </p:txBody>
      </p:sp>
      <p:sp>
        <p:nvSpPr>
          <p:cNvPr id="40001" name="Rectangle 65"/>
          <p:cNvSpPr>
            <a:spLocks noChangeArrowheads="1"/>
          </p:cNvSpPr>
          <p:nvPr/>
        </p:nvSpPr>
        <p:spPr bwMode="auto">
          <a:xfrm>
            <a:off x="334434" y="1966446"/>
            <a:ext cx="11523133" cy="1368425"/>
          </a:xfrm>
          <a:prstGeom prst="rect">
            <a:avLst/>
          </a:prstGeom>
          <a:noFill/>
          <a:ln w="444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009" name="Rectangle 73"/>
          <p:cNvSpPr>
            <a:spLocks noChangeArrowheads="1"/>
          </p:cNvSpPr>
          <p:nvPr/>
        </p:nvSpPr>
        <p:spPr bwMode="auto">
          <a:xfrm>
            <a:off x="1428750" y="5738253"/>
            <a:ext cx="3359149" cy="863600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Подпись</a:t>
            </a:r>
          </a:p>
          <a:p>
            <a:pPr algn="ctr"/>
            <a:r>
              <a:rPr lang="ru-RU" b="1"/>
              <a:t>Строго в окошке</a:t>
            </a:r>
          </a:p>
        </p:txBody>
      </p:sp>
      <p:sp>
        <p:nvSpPr>
          <p:cNvPr id="40010" name="Line 74"/>
          <p:cNvSpPr>
            <a:spLocks noChangeShapeType="1"/>
          </p:cNvSpPr>
          <p:nvPr/>
        </p:nvSpPr>
        <p:spPr bwMode="auto">
          <a:xfrm flipV="1">
            <a:off x="4787901" y="5493776"/>
            <a:ext cx="3925794" cy="719137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0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0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0" grpId="1" animBg="1"/>
      <p:bldP spid="39943" grpId="0" animBg="1"/>
      <p:bldP spid="39943" grpId="1" animBg="1"/>
      <p:bldP spid="39944" grpId="0" animBg="1"/>
      <p:bldP spid="39944" grpId="1" animBg="1"/>
      <p:bldP spid="39945" grpId="0"/>
      <p:bldP spid="39946" grpId="0" animBg="1"/>
      <p:bldP spid="39946" grpId="1" animBg="1"/>
      <p:bldP spid="39947" grpId="0" animBg="1"/>
      <p:bldP spid="39947" grpId="1" animBg="1"/>
      <p:bldP spid="39951" grpId="0"/>
      <p:bldP spid="39956" grpId="0"/>
      <p:bldP spid="39960" grpId="0" animBg="1"/>
      <p:bldP spid="39960" grpId="1" animBg="1"/>
      <p:bldP spid="39966" grpId="0"/>
      <p:bldP spid="39968" grpId="0"/>
      <p:bldP spid="40001" grpId="0" animBg="1"/>
      <p:bldP spid="40009" grpId="0" animBg="1"/>
      <p:bldP spid="40009" grpId="1" animBg="1"/>
      <p:bldP spid="40010" grpId="0" animBg="1"/>
      <p:bldP spid="40010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9985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Бланк регистрации итогового сочинения (изложения) </a:t>
            </a: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895351" y="5661026"/>
            <a:ext cx="10369549" cy="1008063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Эта часть бланка учащимися </a:t>
            </a:r>
            <a:r>
              <a:rPr lang="ru-RU" sz="3600" b="1">
                <a:solidFill>
                  <a:srgbClr val="800000"/>
                </a:solidFill>
              </a:rPr>
              <a:t>не заполняется</a:t>
            </a:r>
          </a:p>
        </p:txBody>
      </p:sp>
      <p:pic>
        <p:nvPicPr>
          <p:cNvPr id="58372" name="Рисунок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1484314"/>
            <a:ext cx="1164166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97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2" grpId="0" animBg="1"/>
      <p:bldP spid="40982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65059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Бланки записи</a:t>
            </a:r>
          </a:p>
        </p:txBody>
      </p:sp>
      <p:pic>
        <p:nvPicPr>
          <p:cNvPr id="59395" name="Рисунок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4" y="908050"/>
            <a:ext cx="11952816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968501" y="1700213"/>
            <a:ext cx="5566833" cy="649287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27051" y="4076700"/>
            <a:ext cx="7874000" cy="2592388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ru-RU" sz="2400" b="1"/>
              <a:t>Поля:</a:t>
            </a:r>
          </a:p>
          <a:p>
            <a:pPr lvl="1">
              <a:buFontTx/>
              <a:buChar char="•"/>
            </a:pPr>
            <a:r>
              <a:rPr lang="ru-RU" sz="2000" b="1"/>
              <a:t>Код региона</a:t>
            </a:r>
          </a:p>
          <a:p>
            <a:pPr lvl="1">
              <a:buFontTx/>
              <a:buChar char="•"/>
            </a:pPr>
            <a:r>
              <a:rPr lang="ru-RU" sz="2000" b="1"/>
              <a:t>Код вида работы</a:t>
            </a:r>
          </a:p>
          <a:p>
            <a:pPr lvl="1">
              <a:buFontTx/>
              <a:buChar char="•"/>
            </a:pPr>
            <a:r>
              <a:rPr lang="ru-RU" sz="2000" b="1"/>
              <a:t>Наименование работы</a:t>
            </a:r>
          </a:p>
          <a:p>
            <a:pPr lvl="1">
              <a:buFontTx/>
              <a:buChar char="•"/>
            </a:pPr>
            <a:r>
              <a:rPr lang="ru-RU" sz="2000" b="1"/>
              <a:t>Номер темы</a:t>
            </a:r>
          </a:p>
          <a:p>
            <a:endParaRPr lang="ru-RU" sz="1200" b="1"/>
          </a:p>
          <a:p>
            <a:r>
              <a:rPr lang="ru-RU" sz="2800" b="1"/>
              <a:t>Совпадают с </a:t>
            </a:r>
            <a:r>
              <a:rPr lang="ru-RU" sz="2800" b="1">
                <a:solidFill>
                  <a:srgbClr val="000066"/>
                </a:solidFill>
              </a:rPr>
              <a:t>бланком регистрации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9840385" y="2205039"/>
            <a:ext cx="2017183" cy="504825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286000" y="1893888"/>
            <a:ext cx="80433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 </a:t>
            </a:r>
            <a:r>
              <a:rPr lang="ru-RU" sz="2000" b="1" dirty="0" smtClean="0">
                <a:latin typeface="Arial" charset="0"/>
              </a:rPr>
              <a:t>3  8</a:t>
            </a:r>
            <a:endParaRPr lang="ru-RU" sz="2000" b="1" dirty="0">
              <a:latin typeface="Arial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533775" y="1905001"/>
            <a:ext cx="73765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latin typeface="Arial" charset="0"/>
              </a:rPr>
              <a:t>2  </a:t>
            </a:r>
            <a:r>
              <a:rPr lang="ru-RU" sz="2000" b="1" dirty="0">
                <a:latin typeface="Arial" charset="0"/>
              </a:rPr>
              <a:t>0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562475" y="1916113"/>
            <a:ext cx="305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 smtClean="0">
                <a:latin typeface="Arial" charset="0"/>
              </a:rPr>
              <a:t>С  О</a:t>
            </a:r>
            <a:r>
              <a:rPr lang="ru-RU" sz="1000" b="1" dirty="0" smtClean="0">
                <a:latin typeface="Arial" charset="0"/>
              </a:rPr>
              <a:t>    </a:t>
            </a:r>
            <a:r>
              <a:rPr lang="ru-RU" b="1" dirty="0" smtClean="0">
                <a:latin typeface="Arial" charset="0"/>
              </a:rPr>
              <a:t>Ч</a:t>
            </a:r>
            <a:r>
              <a:rPr lang="ru-RU" sz="1400" b="1" dirty="0" smtClean="0">
                <a:latin typeface="Arial" charset="0"/>
              </a:rPr>
              <a:t>    </a:t>
            </a:r>
            <a:r>
              <a:rPr lang="ru-RU" b="1" dirty="0" smtClean="0">
                <a:latin typeface="Arial" charset="0"/>
              </a:rPr>
              <a:t>И</a:t>
            </a:r>
            <a:r>
              <a:rPr lang="ru-RU" sz="1200" b="1" dirty="0" smtClean="0">
                <a:latin typeface="Arial" charset="0"/>
              </a:rPr>
              <a:t>   </a:t>
            </a:r>
            <a:r>
              <a:rPr lang="ru-RU" b="1" dirty="0" smtClean="0">
                <a:latin typeface="Arial" charset="0"/>
              </a:rPr>
              <a:t>Н</a:t>
            </a:r>
            <a:r>
              <a:rPr lang="ru-RU" sz="1600" b="1" dirty="0" smtClean="0">
                <a:latin typeface="Arial" charset="0"/>
              </a:rPr>
              <a:t>   </a:t>
            </a:r>
            <a:r>
              <a:rPr lang="ru-RU" b="1" dirty="0" smtClean="0">
                <a:latin typeface="Arial" charset="0"/>
              </a:rPr>
              <a:t>Е</a:t>
            </a:r>
            <a:r>
              <a:rPr lang="ru-RU" sz="1200" b="1" dirty="0" smtClean="0">
                <a:latin typeface="Arial" charset="0"/>
              </a:rPr>
              <a:t>   </a:t>
            </a:r>
            <a:r>
              <a:rPr lang="ru-RU" b="1" dirty="0" smtClean="0">
                <a:latin typeface="Arial" charset="0"/>
              </a:rPr>
              <a:t>Н  И</a:t>
            </a:r>
            <a:r>
              <a:rPr lang="ru-RU" sz="1400" b="1" dirty="0" smtClean="0">
                <a:latin typeface="Arial" charset="0"/>
              </a:rPr>
              <a:t>    </a:t>
            </a:r>
            <a:r>
              <a:rPr lang="ru-RU" b="1" dirty="0" smtClean="0">
                <a:latin typeface="Arial" charset="0"/>
              </a:rPr>
              <a:t>Е</a:t>
            </a:r>
            <a:endParaRPr lang="ru-RU" b="1" dirty="0">
              <a:latin typeface="Arial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0848976" y="2311401"/>
            <a:ext cx="104034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0 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8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847168" y="4365626"/>
            <a:ext cx="6913033" cy="1008063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/>
              <a:t>«ФИО» участника заполняется </a:t>
            </a:r>
            <a:r>
              <a:rPr lang="ru-RU" sz="2400" b="1"/>
              <a:t>прописью</a:t>
            </a:r>
          </a:p>
          <a:p>
            <a:pPr algn="ctr"/>
            <a:endParaRPr lang="ru-RU" b="1"/>
          </a:p>
          <a:p>
            <a:pPr algn="ctr"/>
            <a:r>
              <a:rPr lang="ru-RU" sz="2400" b="1"/>
              <a:t>РАЗБОРЧИВО</a:t>
            </a:r>
            <a:r>
              <a:rPr lang="ru-RU"/>
              <a:t> 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2159000" y="2276476"/>
            <a:ext cx="7586133" cy="504825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 flipV="1">
            <a:off x="7152218" y="2781301"/>
            <a:ext cx="383116" cy="1584325"/>
          </a:xfrm>
          <a:prstGeom prst="line">
            <a:avLst/>
          </a:prstGeom>
          <a:noFill/>
          <a:ln w="50800">
            <a:solidFill>
              <a:srgbClr val="00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7535334" y="1700213"/>
            <a:ext cx="1248833" cy="649287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flipV="1">
            <a:off x="6191251" y="2420939"/>
            <a:ext cx="1729316" cy="1800225"/>
          </a:xfrm>
          <a:prstGeom prst="line">
            <a:avLst/>
          </a:prstGeom>
          <a:noFill/>
          <a:ln w="50800">
            <a:solidFill>
              <a:srgbClr val="00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1007533" y="4149725"/>
            <a:ext cx="9408584" cy="2374900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/>
              <a:t>«Номер листа указывается по порядку: </a:t>
            </a:r>
          </a:p>
          <a:p>
            <a:pPr algn="ctr"/>
            <a:r>
              <a:rPr lang="ru-RU" sz="2000" b="1" dirty="0"/>
              <a:t>001 </a:t>
            </a:r>
          </a:p>
          <a:p>
            <a:pPr algn="ctr"/>
            <a:r>
              <a:rPr lang="ru-RU" sz="2000" b="1" dirty="0"/>
              <a:t>002</a:t>
            </a:r>
          </a:p>
          <a:p>
            <a:pPr algn="ctr"/>
            <a:r>
              <a:rPr lang="ru-RU" sz="2000" b="1" dirty="0" smtClean="0"/>
              <a:t>Если </a:t>
            </a:r>
            <a:r>
              <a:rPr lang="ru-RU" sz="2000" b="1" dirty="0"/>
              <a:t>участник берет дополнительный лист то на нем указывается </a:t>
            </a:r>
            <a:r>
              <a:rPr lang="ru-RU" sz="2000" b="1" dirty="0" smtClean="0"/>
              <a:t>00</a:t>
            </a:r>
            <a:r>
              <a:rPr lang="en-US" sz="2000" b="1" dirty="0" smtClean="0"/>
              <a:t>3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00</a:t>
            </a:r>
            <a:r>
              <a:rPr lang="en-US" sz="2000" b="1" dirty="0" smtClean="0"/>
              <a:t>4</a:t>
            </a:r>
            <a:r>
              <a:rPr lang="ru-RU" sz="2000" b="1" dirty="0" smtClean="0"/>
              <a:t> </a:t>
            </a:r>
            <a:r>
              <a:rPr lang="ru-RU" sz="2000" b="1" dirty="0"/>
              <a:t>и т.д.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737" y="2411414"/>
            <a:ext cx="2018241" cy="25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04" name="Line 20"/>
          <p:cNvSpPr>
            <a:spLocks noChangeShapeType="1"/>
          </p:cNvSpPr>
          <p:nvPr/>
        </p:nvSpPr>
        <p:spPr bwMode="auto">
          <a:xfrm flipH="1" flipV="1">
            <a:off x="3407833" y="2349500"/>
            <a:ext cx="575733" cy="1727200"/>
          </a:xfrm>
          <a:prstGeom prst="line">
            <a:avLst/>
          </a:prstGeom>
          <a:noFill/>
          <a:ln w="50800">
            <a:solidFill>
              <a:srgbClr val="00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V="1">
            <a:off x="3983567" y="2781300"/>
            <a:ext cx="6817784" cy="1295400"/>
          </a:xfrm>
          <a:prstGeom prst="line">
            <a:avLst/>
          </a:prstGeom>
          <a:noFill/>
          <a:ln w="50800">
            <a:solidFill>
              <a:srgbClr val="00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  <p:bldP spid="41990" grpId="1" animBg="1"/>
      <p:bldP spid="41992" grpId="0" animBg="1"/>
      <p:bldP spid="41992" grpId="1" animBg="1"/>
      <p:bldP spid="41993" grpId="0" animBg="1"/>
      <p:bldP spid="41993" grpId="1" animBg="1"/>
      <p:bldP spid="41994" grpId="0"/>
      <p:bldP spid="41995" grpId="0"/>
      <p:bldP spid="41996" grpId="0"/>
      <p:bldP spid="41997" grpId="0"/>
      <p:bldP spid="41998" grpId="0" animBg="1"/>
      <p:bldP spid="41998" grpId="1" animBg="1"/>
      <p:bldP spid="41999" grpId="0" animBg="1"/>
      <p:bldP spid="41999" grpId="1" animBg="1"/>
      <p:bldP spid="42000" grpId="0" animBg="1"/>
      <p:bldP spid="42000" grpId="1" animBg="1"/>
      <p:bldP spid="42002" grpId="0" animBg="1"/>
      <p:bldP spid="42002" grpId="1" animBg="1"/>
      <p:bldP spid="42003" grpId="0" animBg="1"/>
      <p:bldP spid="42003" grpId="1" animBg="1"/>
      <p:bldP spid="42001" grpId="0" animBg="1"/>
      <p:bldP spid="42001" grpId="1" animBg="1"/>
      <p:bldP spid="42004" grpId="0" animBg="1"/>
      <p:bldP spid="42004" grpId="1" animBg="1"/>
      <p:bldP spid="42005" grpId="0" animBg="1"/>
      <p:bldP spid="42005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soldatova_sa\Desktop\бланк0003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34" y="654050"/>
            <a:ext cx="5856817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10972800" cy="5762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Бланки записи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6817785" y="828675"/>
            <a:ext cx="4320116" cy="2005808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/>
              <a:t>Место для записи сочинения (изложения)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Заполняется </a:t>
            </a:r>
            <a:br>
              <a:rPr lang="ru-RU" sz="2000" b="1" dirty="0"/>
            </a:br>
            <a:r>
              <a:rPr lang="ru-RU" sz="2000" b="1" dirty="0"/>
              <a:t>с </a:t>
            </a:r>
            <a:r>
              <a:rPr lang="ru-RU" sz="2800" b="1" dirty="0">
                <a:solidFill>
                  <a:srgbClr val="8E0000"/>
                </a:solidFill>
              </a:rPr>
              <a:t>одной </a:t>
            </a:r>
            <a:r>
              <a:rPr lang="ru-RU" sz="2000" b="1" dirty="0"/>
              <a:t>стороны</a:t>
            </a:r>
            <a:endParaRPr lang="ru-RU" dirty="0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336551" y="1844676"/>
            <a:ext cx="5761567" cy="4752975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H="1">
            <a:off x="6085417" y="1831580"/>
            <a:ext cx="732367" cy="1560910"/>
          </a:xfrm>
          <a:prstGeom prst="line">
            <a:avLst/>
          </a:prstGeom>
          <a:noFill/>
          <a:ln w="50800">
            <a:solidFill>
              <a:srgbClr val="00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6451600" y="3252789"/>
            <a:ext cx="5340350" cy="3176586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400" b="1" dirty="0"/>
              <a:t>После завершения написания сочинения сдаются</a:t>
            </a:r>
            <a:r>
              <a:rPr lang="ru-RU" sz="2000" b="1" dirty="0"/>
              <a:t> </a:t>
            </a:r>
            <a:r>
              <a:rPr lang="ru-RU" sz="3600" b="1" dirty="0"/>
              <a:t>все</a:t>
            </a:r>
            <a:r>
              <a:rPr lang="ru-RU" sz="2000" b="1" dirty="0"/>
              <a:t> </a:t>
            </a:r>
            <a:r>
              <a:rPr lang="ru-RU" sz="2400" b="1" dirty="0"/>
              <a:t>бланки ответов (даже пустые</a:t>
            </a:r>
            <a:r>
              <a:rPr lang="ru-RU" sz="2400" b="1" dirty="0" smtClean="0"/>
              <a:t>)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err="1" smtClean="0"/>
              <a:t>Регистрационые</a:t>
            </a:r>
            <a:r>
              <a:rPr lang="ru-RU" sz="2400" b="1" dirty="0" smtClean="0"/>
              <a:t> поля заполняются на </a:t>
            </a:r>
            <a:r>
              <a:rPr lang="ru-RU" sz="2800" b="1" dirty="0" smtClean="0"/>
              <a:t>всех</a:t>
            </a:r>
            <a:r>
              <a:rPr lang="ru-RU" sz="2400" b="1" dirty="0" smtClean="0"/>
              <a:t> бланках записи (даже на пустых)</a:t>
            </a:r>
            <a:br>
              <a:rPr lang="ru-RU" sz="2400" b="1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84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nimBg="1"/>
      <p:bldP spid="44051" grpId="1" animBg="1"/>
      <p:bldP spid="44052" grpId="0" animBg="1"/>
      <p:bldP spid="44053" grpId="0" animBg="1"/>
      <p:bldP spid="44053" grpId="1" animBg="1"/>
      <p:bldP spid="44054" grpId="0" animBg="1"/>
      <p:bldP spid="440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4615"/>
            <a:ext cx="10579100" cy="839786"/>
          </a:xfrm>
        </p:spPr>
        <p:txBody>
          <a:bodyPr>
            <a:noAutofit/>
          </a:bodyPr>
          <a:lstStyle/>
          <a:p>
            <a:pPr marL="0" indent="0" algn="ctr" defTabSz="1079500"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2023 – 2024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учебном году итоговое сочинение (изложение) проводится:</a:t>
            </a:r>
          </a:p>
          <a:p>
            <a:pPr marL="0" indent="0" algn="ctr" defTabSz="1079500" eaLnBrk="1" hangingPunct="1"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Сроки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выполнения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итогового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сочинения (изложения)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34430" y="1976026"/>
            <a:ext cx="4544637" cy="4609901"/>
            <a:chOff x="534430" y="1976026"/>
            <a:chExt cx="4544637" cy="4609901"/>
          </a:xfrm>
        </p:grpSpPr>
        <p:pic>
          <p:nvPicPr>
            <p:cNvPr id="7172" name="Picture 4" descr="D:\ППОИ\ППОИ 2019-2020\ГИА-11\Сочинение 2020\data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30" y="1976026"/>
              <a:ext cx="4544637" cy="460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44298" y="2660963"/>
              <a:ext cx="2164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8000"/>
                  </a:solidFill>
                  <a:latin typeface="Monotype Corsiva" pitchFamily="66" charset="0"/>
                </a:rPr>
                <a:t>6 декабря </a:t>
              </a:r>
              <a:br>
                <a:rPr lang="ru-RU" sz="3600" b="1" dirty="0" smtClean="0">
                  <a:solidFill>
                    <a:srgbClr val="008000"/>
                  </a:solidFill>
                  <a:latin typeface="Monotype Corsiva" pitchFamily="66" charset="0"/>
                </a:rPr>
              </a:br>
              <a:r>
                <a:rPr lang="ru-RU" sz="3600" b="1" dirty="0" smtClean="0">
                  <a:solidFill>
                    <a:srgbClr val="008000"/>
                  </a:solidFill>
                  <a:latin typeface="Monotype Corsiva" pitchFamily="66" charset="0"/>
                </a:rPr>
                <a:t>2023 г.</a:t>
              </a:r>
              <a:endParaRPr lang="ru-RU" sz="3600" b="1" dirty="0">
                <a:solidFill>
                  <a:srgbClr val="008000"/>
                </a:solidFill>
                <a:latin typeface="Monotype Corsiva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19300" y="2076188"/>
              <a:ext cx="25717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Monotype Corsiva" pitchFamily="66" charset="0"/>
                </a:rPr>
                <a:t>Основной день</a:t>
              </a:r>
              <a:endParaRPr lang="ru-RU" sz="3200" b="1" dirty="0">
                <a:latin typeface="Monotype Corsiva" pitchFamily="66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260041" y="2908680"/>
            <a:ext cx="2809875" cy="1730466"/>
          </a:xfrm>
          <a:prstGeom prst="rect">
            <a:avLst/>
          </a:prstGeom>
          <a:ln w="88900" cmpd="sng">
            <a:solidFill>
              <a:srgbClr val="741C1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Дополнительный день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>
                <a:solidFill>
                  <a:srgbClr val="008000"/>
                </a:solidFill>
                <a:latin typeface="Monotype Corsiva" pitchFamily="66" charset="0"/>
              </a:rPr>
              <a:t>7</a:t>
            </a:r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rgbClr val="008000"/>
                </a:solidFill>
                <a:latin typeface="Monotype Corsiva" pitchFamily="66" charset="0"/>
              </a:rPr>
              <a:t>февраля </a:t>
            </a:r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2024 г.</a:t>
            </a:r>
            <a:endParaRPr lang="ru-RU" sz="36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35434" y="3861291"/>
            <a:ext cx="2809875" cy="1759579"/>
          </a:xfrm>
          <a:prstGeom prst="rect">
            <a:avLst/>
          </a:prstGeom>
          <a:ln w="88900" cmpd="sng">
            <a:solidFill>
              <a:srgbClr val="741C1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Дополнительный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день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10 апреля</a:t>
            </a:r>
            <a:b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2024 г.</a:t>
            </a:r>
            <a:endParaRPr lang="ru-RU" sz="36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8" descr="C:\Users\soldatova_sa\Desktop\бланк0004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34" y="860425"/>
            <a:ext cx="5685367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10972800" cy="5762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pc="-100" dirty="0">
                <a:latin typeface="Comic Sans MS" pitchFamily="66" charset="0"/>
                <a:cs typeface="Arial" pitchFamily="34" charset="0"/>
              </a:rPr>
              <a:t>Дополнительный бланк записи</a:t>
            </a:r>
          </a:p>
        </p:txBody>
      </p:sp>
      <p:sp>
        <p:nvSpPr>
          <p:cNvPr id="61444" name="Rectangle 19"/>
          <p:cNvSpPr>
            <a:spLocks noChangeArrowheads="1"/>
          </p:cNvSpPr>
          <p:nvPr/>
        </p:nvSpPr>
        <p:spPr bwMode="auto">
          <a:xfrm>
            <a:off x="6968067" y="2060575"/>
            <a:ext cx="4121151" cy="2034383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dirty="0"/>
              <a:t>Место для записи сочинения (изложения)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Заполняется </a:t>
            </a:r>
            <a:br>
              <a:rPr lang="ru-RU" sz="2000" b="1" dirty="0"/>
            </a:br>
            <a:r>
              <a:rPr lang="ru-RU" sz="2000" b="1" dirty="0"/>
              <a:t>с </a:t>
            </a:r>
            <a:r>
              <a:rPr lang="ru-RU" sz="2800" b="1" dirty="0"/>
              <a:t>одной </a:t>
            </a:r>
            <a:r>
              <a:rPr lang="ru-RU" sz="2000" b="1" dirty="0"/>
              <a:t>стороны</a:t>
            </a:r>
            <a:endParaRPr lang="ru-RU" dirty="0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334433" y="2133600"/>
            <a:ext cx="5647267" cy="4535488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6" name="Line 21"/>
          <p:cNvSpPr>
            <a:spLocks noChangeShapeType="1"/>
          </p:cNvSpPr>
          <p:nvPr/>
        </p:nvSpPr>
        <p:spPr bwMode="auto">
          <a:xfrm flipH="1">
            <a:off x="5981700" y="2962275"/>
            <a:ext cx="986366" cy="1582739"/>
          </a:xfrm>
          <a:prstGeom prst="line">
            <a:avLst/>
          </a:prstGeom>
          <a:noFill/>
          <a:ln w="50800">
            <a:solidFill>
              <a:srgbClr val="00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7" name="Rectangle 22"/>
          <p:cNvSpPr>
            <a:spLocks noChangeArrowheads="1"/>
          </p:cNvSpPr>
          <p:nvPr/>
        </p:nvSpPr>
        <p:spPr bwMode="auto">
          <a:xfrm>
            <a:off x="6968066" y="4393408"/>
            <a:ext cx="4121152" cy="1728787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400" b="1" dirty="0"/>
              <a:t>После завершения написания сочинения сдаются</a:t>
            </a:r>
            <a:r>
              <a:rPr lang="ru-RU" sz="2000" b="1" dirty="0"/>
              <a:t> </a:t>
            </a:r>
            <a:r>
              <a:rPr lang="ru-RU" sz="3600" b="1" dirty="0"/>
              <a:t>все</a:t>
            </a:r>
            <a:r>
              <a:rPr lang="ru-RU" sz="2000" b="1" dirty="0"/>
              <a:t> </a:t>
            </a:r>
            <a:r>
              <a:rPr lang="ru-RU" sz="2400" b="1" dirty="0"/>
              <a:t>бланки ответов</a:t>
            </a:r>
            <a:endParaRPr lang="ru-RU" sz="2400" dirty="0"/>
          </a:p>
        </p:txBody>
      </p:sp>
      <p:sp>
        <p:nvSpPr>
          <p:cNvPr id="61448" name="Rectangle 19"/>
          <p:cNvSpPr>
            <a:spLocks noChangeArrowheads="1"/>
          </p:cNvSpPr>
          <p:nvPr/>
        </p:nvSpPr>
        <p:spPr bwMode="auto">
          <a:xfrm>
            <a:off x="6968067" y="842963"/>
            <a:ext cx="4121151" cy="1001712"/>
          </a:xfrm>
          <a:prstGeom prst="rect">
            <a:avLst/>
          </a:prstGeom>
          <a:solidFill>
            <a:srgbClr val="CCFFFF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dirty="0"/>
              <a:t>Переносится код из основного </a:t>
            </a:r>
            <a:r>
              <a:rPr lang="ru-RU" dirty="0" smtClean="0"/>
              <a:t>бланка записи в дополнительный </a:t>
            </a:r>
            <a:r>
              <a:rPr lang="ru-RU" b="1" dirty="0" smtClean="0"/>
              <a:t>организатором в аудитории</a:t>
            </a:r>
            <a:endParaRPr lang="ru-RU" b="1" dirty="0"/>
          </a:p>
        </p:txBody>
      </p:sp>
      <p:sp>
        <p:nvSpPr>
          <p:cNvPr id="61449" name="Line 21"/>
          <p:cNvSpPr>
            <a:spLocks noChangeShapeType="1"/>
          </p:cNvSpPr>
          <p:nvPr/>
        </p:nvSpPr>
        <p:spPr bwMode="auto">
          <a:xfrm flipH="1">
            <a:off x="5712885" y="1176339"/>
            <a:ext cx="1204383" cy="523875"/>
          </a:xfrm>
          <a:prstGeom prst="line">
            <a:avLst/>
          </a:prstGeom>
          <a:noFill/>
          <a:ln w="50800">
            <a:solidFill>
              <a:srgbClr val="00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0" name="Rectangle 20"/>
          <p:cNvSpPr>
            <a:spLocks noChangeArrowheads="1"/>
          </p:cNvSpPr>
          <p:nvPr/>
        </p:nvSpPr>
        <p:spPr bwMode="auto">
          <a:xfrm>
            <a:off x="3888317" y="1700213"/>
            <a:ext cx="1919816" cy="360362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ПОИ\ППОИ 2019-2020\ГИА-11\Сочинение 2020\22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28708">
            <a:off x="6737687" y="1528545"/>
            <a:ext cx="4547012" cy="40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4113" y="1661993"/>
            <a:ext cx="35739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257299" y="1344614"/>
            <a:ext cx="9753601" cy="52276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Повторно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 написанию итогового сочинения (изложения) в текущем учебном году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(в первую среду февраля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вторую среду апреля)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допускаются: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11(12)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классов, экстерны, получившие по итоговому сочинению (изложению) неудовлетворительный результат («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незачет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»);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удаленные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итогового сочинения (изложения) за нарушение требований, установленных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подпунктом 1 пункта 28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Порядка проведения ГИА-11;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явившиеся на итоговое сочинение (изложение) по уважительным причинам (болезнь или иные обстоятельства), подтвержденным документально;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завершившие написание итогового сочинения (изложения) по уважительным причинам (болезнь или иные обстоятельства), подтвержденным документально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Обучающиеся 11(12)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классов, экстерны, получившие по итоговому сочинению (изложению) неудовлетворительный результат («незачет»), могут быть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повторно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допущены к участию в итоговом сочинении (изложении) в текущем учебном году, но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более двух раз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только в дополнительные сроки, установленные Порядком проведения ГИА-11.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1079500" eaLnBrk="1" hangingPunct="1">
              <a:buFont typeface="Wingdings" pitchFamily="2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1079500" eaLnBrk="1" hangingPunct="1">
              <a:buFont typeface="Wingdings" pitchFamily="2" charset="2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Дополнительные сроки выполнения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итогового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сочинения (изложения) </a:t>
            </a:r>
          </a:p>
        </p:txBody>
      </p:sp>
    </p:spTree>
    <p:extLst>
      <p:ext uri="{BB962C8B-B14F-4D97-AF65-F5344CB8AC3E}">
        <p14:creationId xmlns:p14="http://schemas.microsoft.com/office/powerpoint/2010/main" val="23839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Продолжительность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выполнения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итогового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сочинения (изложения) </a:t>
            </a:r>
          </a:p>
        </p:txBody>
      </p:sp>
      <p:pic>
        <p:nvPicPr>
          <p:cNvPr id="8194" name="Picture 2" descr="D:\ППОИ\ППОИ 2019-2020\ГИА-11\Сочинение 2020\risunok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7924" y="1679575"/>
            <a:ext cx="3933725" cy="444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ППОИ\ППОИ 2019-2020\ГИА-11\Сочинение 2020\risunok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4146" y="2335031"/>
            <a:ext cx="4269360" cy="313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Продолжительность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выполнения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итогового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сочинения (изложения)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51965" y="1996530"/>
            <a:ext cx="57060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</a:rPr>
              <a:t>При продолжительности итогового сочинения (изложения) </a:t>
            </a:r>
            <a:r>
              <a:rPr lang="ru-RU" sz="2800" b="1" dirty="0">
                <a:latin typeface="Times New Roman" pitchFamily="18" charset="0"/>
              </a:rPr>
              <a:t>четыре и более часа </a:t>
            </a:r>
            <a:r>
              <a:rPr lang="ru-RU" sz="2800" dirty="0">
                <a:latin typeface="Times New Roman" pitchFamily="18" charset="0"/>
              </a:rPr>
              <a:t>организуется </a:t>
            </a:r>
            <a:r>
              <a:rPr lang="ru-RU" sz="2800" u="sng" dirty="0">
                <a:latin typeface="Times New Roman" pitchFamily="18" charset="0"/>
              </a:rPr>
              <a:t>питание</a:t>
            </a:r>
            <a:r>
              <a:rPr lang="ru-RU" sz="2800" dirty="0">
                <a:latin typeface="Times New Roman" pitchFamily="18" charset="0"/>
              </a:rPr>
              <a:t> участников итогового сочинения (изложения)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и </a:t>
            </a:r>
            <a:r>
              <a:rPr lang="ru-RU" sz="2800" u="sng" dirty="0">
                <a:latin typeface="Times New Roman" pitchFamily="18" charset="0"/>
              </a:rPr>
              <a:t>перерывы для проведения необходимых лечебных процедур</a:t>
            </a:r>
            <a:r>
              <a:rPr lang="ru-RU" sz="2800" dirty="0">
                <a:latin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3074" name="Picture 2" descr="D:\ППОИ\ППОИ 2019-2020\ГИА-11\Сочинение 2020\4248022-schoo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450" y="2823883"/>
            <a:ext cx="4068805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7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2470</Words>
  <Application>Microsoft Office PowerPoint</Application>
  <PresentationFormat>Широкоэкранный</PresentationFormat>
  <Paragraphs>412</Paragraphs>
  <Slides>61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2" baseType="lpstr">
      <vt:lpstr>Arial</vt:lpstr>
      <vt:lpstr>Calibri</vt:lpstr>
      <vt:lpstr>Comic Sans MS</vt:lpstr>
      <vt:lpstr>Euphemia</vt:lpstr>
      <vt:lpstr>Lucida Sans Unicode</vt:lpstr>
      <vt:lpstr>Monotype Corsiva</vt:lpstr>
      <vt:lpstr>Plantagenet Cherokee</vt:lpstr>
      <vt:lpstr>Times New Roman</vt:lpstr>
      <vt:lpstr>Wingdings</vt:lpstr>
      <vt:lpstr>Wingdings 3</vt:lpstr>
      <vt:lpstr>tf03431380</vt:lpstr>
      <vt:lpstr>Итоговое Сочинение (изложение) 2023-2024 учебный год</vt:lpstr>
      <vt:lpstr>Место проведения </vt:lpstr>
      <vt:lpstr>Презентация PowerPoint</vt:lpstr>
      <vt:lpstr>Участники</vt:lpstr>
      <vt:lpstr>Презентация PowerPoint</vt:lpstr>
      <vt:lpstr>Сроки выполнения  итогового сочинения (изложения) </vt:lpstr>
      <vt:lpstr>Дополнительные сроки выполнения  итогового сочинения (изложения) </vt:lpstr>
      <vt:lpstr>Продолжительность выполнения  итогового сочинения (изложения) </vt:lpstr>
      <vt:lpstr>Продолжительность выполнения  итогового сочинения (изложения) </vt:lpstr>
      <vt:lpstr>Продолжительность выполнения  итогового сочинения (изложения) </vt:lpstr>
      <vt:lpstr>Подача заявления</vt:lpstr>
      <vt:lpstr>Подача заявления</vt:lpstr>
      <vt:lpstr>Презентация PowerPoint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Порядок проведения итогового сочинения (изложения)</vt:lpstr>
      <vt:lpstr>Результаты итогового сочинения (изложения</vt:lpstr>
      <vt:lpstr>Срок действия результатов итогового сочинения </vt:lpstr>
      <vt:lpstr>Срок действия результатов итогового сочинения </vt:lpstr>
      <vt:lpstr>Проверка итогового сочинения (изложения)</vt:lpstr>
      <vt:lpstr>Проверка итогового сочинения (изложения)</vt:lpstr>
      <vt:lpstr>Проверка итогового сочинения (изложения)</vt:lpstr>
      <vt:lpstr>Проверка итогового сочинения (изложения)</vt:lpstr>
      <vt:lpstr>Проверка итогового сочинения (изложения)</vt:lpstr>
      <vt:lpstr>Проверка итогового сочинения (изложения)</vt:lpstr>
      <vt:lpstr>Проверка итогового сочинения (изложения)</vt:lpstr>
      <vt:lpstr>Проверка итогового сочинения (изложения)</vt:lpstr>
      <vt:lpstr>Проверка итогового сочинения (изложения)</vt:lpstr>
      <vt:lpstr>Проведение повторной проверки</vt:lpstr>
      <vt:lpstr>Предоставление итогового сочинения в вузы в качестве индивидуального достижения</vt:lpstr>
      <vt:lpstr>Правила заполнения бланков сочинения (изложения)</vt:lpstr>
      <vt:lpstr>Правила заполнения бланков сочинения (изложения)</vt:lpstr>
      <vt:lpstr>Образцы заполнения бланка</vt:lpstr>
      <vt:lpstr>Правила заполнения бланков сочинения (изложения)</vt:lpstr>
      <vt:lpstr>Правила заполнения бланков сочинения (изложения)</vt:lpstr>
      <vt:lpstr>Правила заполнения бланков сочинения (изложения)</vt:lpstr>
      <vt:lpstr>Бланк регистрации итогового сочинения (изложения) </vt:lpstr>
      <vt:lpstr>Бланк регистрации итогового сочинения (изложения) </vt:lpstr>
      <vt:lpstr>Бланк регистрации итогового сочинения (изложения) </vt:lpstr>
      <vt:lpstr>Бланк регистрации итогового сочинения (изложения) </vt:lpstr>
      <vt:lpstr>Бланки записи</vt:lpstr>
      <vt:lpstr>Бланки записи</vt:lpstr>
      <vt:lpstr>Дополнительный бланк записи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2019-10-16T02:13:42Z</dcterms:created>
  <dcterms:modified xsi:type="dcterms:W3CDTF">2023-11-09T08:00:20Z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